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60" r:id="rId1"/>
  </p:sldMasterIdLst>
  <p:notesMasterIdLst>
    <p:notesMasterId r:id="rId19"/>
  </p:notesMasterIdLst>
  <p:sldIdLst>
    <p:sldId id="256" r:id="rId2"/>
    <p:sldId id="257" r:id="rId3"/>
    <p:sldId id="258" r:id="rId4"/>
    <p:sldId id="259" r:id="rId5"/>
    <p:sldId id="266" r:id="rId6"/>
    <p:sldId id="274" r:id="rId7"/>
    <p:sldId id="273" r:id="rId8"/>
    <p:sldId id="267" r:id="rId9"/>
    <p:sldId id="263" r:id="rId10"/>
    <p:sldId id="264" r:id="rId11"/>
    <p:sldId id="275" r:id="rId12"/>
    <p:sldId id="268" r:id="rId13"/>
    <p:sldId id="270" r:id="rId14"/>
    <p:sldId id="269" r:id="rId15"/>
    <p:sldId id="271" r:id="rId16"/>
    <p:sldId id="265"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100" d="100"/>
          <a:sy n="100" d="100"/>
        </p:scale>
        <p:origin x="-1112" y="-4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84ED0-3B18-2045-94F9-CA4EDC52BD4A}" type="datetimeFigureOut">
              <a:rPr lang="en-US" smtClean="0"/>
              <a:pPr/>
              <a:t>2/26/11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30EA8B-962F-8942-8177-5EA118E9270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93442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theelearningcoach.com/learning/visual-clarity-and-learning/" TargetMode="External"/><Relationship Id="rId4" Type="http://schemas.openxmlformats.org/officeDocument/2006/relationships/hyperlink" Target="http://www.usask.ca/education/coursework/skaalid/media/graphics.htm" TargetMode="External"/><Relationship Id="rId5" Type="http://schemas.openxmlformats.org/officeDocument/2006/relationships/hyperlink" Target="http://www.garrreynolds.com/Design/basics.html" TargetMode="External"/><Relationship Id="rId6" Type="http://schemas.openxmlformats.org/officeDocument/2006/relationships/hyperlink" Target="http://www.online.tusc.k12.al.us/tutorials/grdesign/grdesign.htm" TargetMode="External"/><Relationship Id="rId7" Type="http://schemas.openxmlformats.org/officeDocument/2006/relationships/hyperlink" Target="http://www.grantasticdesigns.com/graphics.html" TargetMode="External"/><Relationship Id="rId8" Type="http://schemas.openxmlformats.org/officeDocument/2006/relationships/hyperlink" Target="http://distance.uvic.ca/teams/index.htm" TargetMode="External"/><Relationship Id="rId9" Type="http://schemas.openxmlformats.org/officeDocument/2006/relationships/hyperlink" Target="http://www.usability.gov/index.html" TargetMode="External"/><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dws.ucf.edu/teams/exec/index.html" TargetMode="External"/><Relationship Id="rId4" Type="http://schemas.openxmlformats.org/officeDocument/2006/relationships/hyperlink" Target="http://www.usability.gov/index.html" TargetMode="External"/><Relationship Id="rId5" Type="http://schemas.openxmlformats.org/officeDocument/2006/relationships/hyperlink" Target="http://www.useit.com/alertbox/design-diversity-process.html"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latin typeface="+mn-lt"/>
                <a:ea typeface="+mn-ea"/>
                <a:cs typeface="+mn-cs"/>
              </a:rPr>
              <a:t>JJ. </a:t>
            </a:r>
            <a:br>
              <a:rPr lang="en-US" sz="1800" kern="1200" dirty="0" smtClean="0">
                <a:solidFill>
                  <a:schemeClr val="tx1"/>
                </a:solidFill>
                <a:latin typeface="+mn-lt"/>
                <a:ea typeface="+mn-ea"/>
                <a:cs typeface="+mn-cs"/>
              </a:rPr>
            </a:br>
            <a:endParaRPr lang="en-US" sz="1800" kern="1200" dirty="0" smtClean="0">
              <a:solidFill>
                <a:schemeClr val="tx1"/>
              </a:solidFill>
              <a:latin typeface="+mn-lt"/>
              <a:ea typeface="+mn-ea"/>
              <a:cs typeface="+mn-cs"/>
            </a:endParaRPr>
          </a:p>
          <a:p>
            <a:r>
              <a:rPr lang="en-US" sz="1200" b="1" i="1" kern="1200" dirty="0" smtClean="0">
                <a:solidFill>
                  <a:schemeClr val="tx1"/>
                </a:solidFill>
                <a:latin typeface="+mn-lt"/>
                <a:ea typeface="+mn-ea"/>
                <a:cs typeface="+mn-cs"/>
              </a:rPr>
              <a:t>The use of visuals should </a:t>
            </a:r>
            <a:r>
              <a:rPr lang="en-US" sz="1200" b="1" i="1" u="sng" kern="1200" dirty="0" smtClean="0">
                <a:solidFill>
                  <a:schemeClr val="tx1"/>
                </a:solidFill>
                <a:latin typeface="+mn-lt"/>
                <a:ea typeface="+mn-ea"/>
                <a:cs typeface="+mn-cs"/>
              </a:rPr>
              <a:t>facilitate learning rather than distract</a:t>
            </a:r>
            <a:r>
              <a:rPr lang="en-US" sz="1200" b="1" i="1" kern="1200" dirty="0" smtClean="0">
                <a:solidFill>
                  <a:schemeClr val="tx1"/>
                </a:solidFill>
                <a:latin typeface="+mn-lt"/>
                <a:ea typeface="+mn-ea"/>
                <a:cs typeface="+mn-cs"/>
              </a:rPr>
              <a:t>:  Visual clarity</a:t>
            </a:r>
            <a:r>
              <a:rPr lang="en-US" sz="1200" i="1" kern="1200" dirty="0" smtClean="0">
                <a:solidFill>
                  <a:schemeClr val="tx1"/>
                </a:solidFill>
                <a:latin typeface="+mn-lt"/>
                <a:ea typeface="+mn-ea"/>
                <a:cs typeface="+mn-cs"/>
              </a:rPr>
              <a:t> should be a guiding principle in any design. This should offer an effortless experience, which is preferred over experiences that are highly effortful. </a:t>
            </a:r>
            <a:r>
              <a:rPr lang="en-US" sz="1200" b="1" i="1" kern="1200" dirty="0" smtClean="0">
                <a:solidFill>
                  <a:schemeClr val="tx1"/>
                </a:solidFill>
                <a:latin typeface="+mn-lt"/>
                <a:ea typeface="+mn-ea"/>
                <a:cs typeface="+mn-cs"/>
              </a:rPr>
              <a:t>Less information</a:t>
            </a:r>
            <a:r>
              <a:rPr lang="en-US" sz="1200" i="1" kern="1200" dirty="0" smtClean="0">
                <a:solidFill>
                  <a:schemeClr val="tx1"/>
                </a:solidFill>
                <a:latin typeface="+mn-lt"/>
                <a:ea typeface="+mn-ea"/>
                <a:cs typeface="+mn-cs"/>
              </a:rPr>
              <a:t> is preferred over more information. We have tried to minimize and simplify both visuals and text in order to comply with this concept, suggested in various  research sources. The chosen visuals are to aid in remembering processes and to add a level of enjoyment.</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People prefer </a:t>
            </a:r>
            <a:r>
              <a:rPr lang="en-US" sz="1200" b="1" i="1" u="sng" kern="1200" dirty="0" smtClean="0">
                <a:solidFill>
                  <a:schemeClr val="tx1"/>
                </a:solidFill>
                <a:latin typeface="+mn-lt"/>
                <a:ea typeface="+mn-ea"/>
                <a:cs typeface="+mn-cs"/>
              </a:rPr>
              <a:t>familiar images</a:t>
            </a:r>
            <a:r>
              <a:rPr lang="en-US" sz="1200" i="1" u="sng"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over highly unusual examples. What’s familiar is easier to process: We have used these particular figures throughout in the design of the product and in testing…</a:t>
            </a:r>
            <a:r>
              <a:rPr lang="en-US" sz="1200" b="1" i="1" u="sng" kern="1200" dirty="0" smtClean="0">
                <a:solidFill>
                  <a:schemeClr val="tx1"/>
                </a:solidFill>
                <a:latin typeface="+mn-lt"/>
                <a:ea typeface="+mn-ea"/>
                <a:cs typeface="+mn-cs"/>
              </a:rPr>
              <a:t>consistency</a:t>
            </a:r>
            <a:r>
              <a:rPr lang="en-US" sz="1200" i="1" kern="1200" dirty="0" smtClean="0">
                <a:solidFill>
                  <a:schemeClr val="tx1"/>
                </a:solidFill>
                <a:latin typeface="+mn-lt"/>
                <a:ea typeface="+mn-ea"/>
                <a:cs typeface="+mn-cs"/>
              </a:rPr>
              <a:t> helps reduce distraction from the main goal and aids with comprehension.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use of </a:t>
            </a:r>
            <a:r>
              <a:rPr lang="en-US" sz="1200" b="1" i="1" u="sng" kern="1200" dirty="0" smtClean="0">
                <a:solidFill>
                  <a:schemeClr val="tx1"/>
                </a:solidFill>
                <a:latin typeface="+mn-lt"/>
                <a:ea typeface="+mn-ea"/>
                <a:cs typeface="+mn-cs"/>
              </a:rPr>
              <a:t>simplified and iconic graphics</a:t>
            </a:r>
            <a:r>
              <a:rPr lang="en-US" sz="1200" b="1" i="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aids recognition and reduces cognitive load….less mental energy spent on processing the visuals as opposed to acting on their  meaning.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Also, these graphics and icons have transfer or ease of deciphering across cultures and languages, and hopefully will assist anyone who is unable to read the text. As  the research states, we tried to choose the “right metaphors.”  However, although we have attempted to keep all elements in the tutorial </a:t>
            </a:r>
            <a:r>
              <a:rPr lang="en-US" sz="1200" kern="1200" dirty="0" smtClean="0">
                <a:solidFill>
                  <a:schemeClr val="tx1"/>
                </a:solidFill>
                <a:latin typeface="+mn-lt"/>
                <a:ea typeface="+mn-ea"/>
                <a:cs typeface="+mn-cs"/>
              </a:rPr>
              <a:t>looking as if they belong together we have also added some visual variety as our research also supports the idea of sometimes grabbing attention. </a:t>
            </a:r>
          </a:p>
          <a:p>
            <a:r>
              <a:rPr lang="en-US" sz="1200" b="1" i="1" u="none" strike="noStrike"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i="1" u="sng" kern="1200" dirty="0" smtClean="0">
                <a:solidFill>
                  <a:schemeClr val="tx1"/>
                </a:solidFill>
                <a:latin typeface="+mn-lt"/>
                <a:ea typeface="+mn-ea"/>
                <a:cs typeface="+mn-cs"/>
              </a:rPr>
              <a:t>Symmetry</a:t>
            </a:r>
            <a:r>
              <a:rPr lang="en-US" sz="1200" i="1" kern="1200" dirty="0" smtClean="0">
                <a:solidFill>
                  <a:schemeClr val="tx1"/>
                </a:solidFill>
                <a:latin typeface="+mn-lt"/>
                <a:ea typeface="+mn-ea"/>
                <a:cs typeface="+mn-cs"/>
              </a:rPr>
              <a:t> is valued for efficiency more than non-symmetry, particularly vertical symmetry. Alignment and balance of images are easier on the eye and promote recognition, ease of association and understanding: We have kept a similar positioning format throughout the tutorial, graphics are to one side, text to the other, directional aids at the bottom of each screen for example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High figure to background </a:t>
            </a:r>
            <a:r>
              <a:rPr lang="en-US" sz="1200" b="1" i="1" u="sng" kern="1200" dirty="0" smtClean="0">
                <a:solidFill>
                  <a:schemeClr val="tx1"/>
                </a:solidFill>
                <a:latin typeface="+mn-lt"/>
                <a:ea typeface="+mn-ea"/>
                <a:cs typeface="+mn-cs"/>
              </a:rPr>
              <a:t>contrast</a:t>
            </a:r>
            <a:r>
              <a:rPr lang="en-US" sz="1200" i="1" kern="1200" dirty="0" smtClean="0">
                <a:solidFill>
                  <a:schemeClr val="tx1"/>
                </a:solidFill>
                <a:latin typeface="+mn-lt"/>
                <a:ea typeface="+mn-ea"/>
                <a:cs typeface="+mn-cs"/>
              </a:rPr>
              <a:t> makes graphics clear and text legible.. We chose a fairly neutral, light background with a black surround: black as in the iPhone context. neutral to aid in graphic distinctiveness and ease of reading text. We attempted to use a </a:t>
            </a:r>
            <a:r>
              <a:rPr lang="en-US" sz="1200" b="1" i="1" u="sng" kern="1200" dirty="0" smtClean="0">
                <a:solidFill>
                  <a:schemeClr val="tx1"/>
                </a:solidFill>
                <a:latin typeface="+mn-lt"/>
                <a:ea typeface="+mn-ea"/>
                <a:cs typeface="+mn-cs"/>
              </a:rPr>
              <a:t>consistent  and balanced color palette </a:t>
            </a:r>
            <a:r>
              <a:rPr lang="en-US" sz="1200" i="1" kern="1200" dirty="0" smtClean="0">
                <a:solidFill>
                  <a:schemeClr val="tx1"/>
                </a:solidFill>
                <a:latin typeface="+mn-lt"/>
                <a:ea typeface="+mn-ea"/>
                <a:cs typeface="+mn-cs"/>
              </a:rPr>
              <a:t>as in blue  for most outlined graphics, with red as contrast for options and highlighting. Visual consistency reduces errors, improves time on task and completion, plus user satisfaction.</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We decided to remove any sense of </a:t>
            </a:r>
            <a:r>
              <a:rPr lang="en-US" sz="1200" b="1" i="1" u="sng" kern="1200" dirty="0" smtClean="0">
                <a:solidFill>
                  <a:schemeClr val="tx1"/>
                </a:solidFill>
                <a:latin typeface="+mn-lt"/>
                <a:ea typeface="+mn-ea"/>
                <a:cs typeface="+mn-cs"/>
              </a:rPr>
              <a:t>a button outline</a:t>
            </a:r>
            <a:r>
              <a:rPr lang="en-US" sz="1200" i="1" kern="1200" dirty="0" smtClean="0">
                <a:solidFill>
                  <a:schemeClr val="tx1"/>
                </a:solidFill>
                <a:latin typeface="+mn-lt"/>
                <a:ea typeface="+mn-ea"/>
                <a:cs typeface="+mn-cs"/>
              </a:rPr>
              <a:t>, say around the text; our product will be used frequently on smart phones and so we decided the less extraneous objects the better, as in less is more!</a:t>
            </a:r>
            <a:r>
              <a:rPr lang="en-US" sz="1200" kern="1200" dirty="0" smtClean="0">
                <a:solidFill>
                  <a:schemeClr val="tx1"/>
                </a:solidFill>
                <a:latin typeface="+mn-lt"/>
                <a:ea typeface="+mn-ea"/>
                <a:cs typeface="+mn-cs"/>
              </a:rPr>
              <a:t>  Also, we kept the text to the side of the image as opposed to incorporating the text within each image. Research supports using text with non-text elements when information needs to be </a:t>
            </a:r>
            <a:r>
              <a:rPr lang="en-US" sz="1200" dirty="0" smtClean="0"/>
              <a:t>communicated. This aids people with visual impairments. Also, research supports placing text with clickable items to aid in comprehension, even though there is evidence that  pictures are more effective than text in a learning situation.</a:t>
            </a:r>
          </a:p>
          <a:p>
            <a:r>
              <a:rPr lang="en-US" sz="1200" dirty="0" smtClean="0"/>
              <a: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Research supports the importance of leaving non-filled-in space and text separate from icon. Again, this allows for clearer message or instructions.</a:t>
            </a:r>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also incorporated our logo for </a:t>
            </a:r>
            <a:r>
              <a:rPr lang="en-US" sz="1200" kern="1200" dirty="0" err="1" smtClean="0">
                <a:solidFill>
                  <a:schemeClr val="tx1"/>
                </a:solidFill>
                <a:latin typeface="+mn-lt"/>
                <a:ea typeface="+mn-ea"/>
                <a:cs typeface="+mn-cs"/>
              </a:rPr>
              <a:t>Virti</a:t>
            </a:r>
            <a:r>
              <a:rPr lang="en-US" sz="1200" kern="1200" dirty="0" smtClean="0">
                <a:solidFill>
                  <a:schemeClr val="tx1"/>
                </a:solidFill>
                <a:latin typeface="+mn-lt"/>
                <a:ea typeface="+mn-ea"/>
                <a:cs typeface="+mn-cs"/>
              </a:rPr>
              <a:t>-Cue on each section of the tutorial in order to ad visual appeal and brand name recognition.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Graphics &amp; Icons References:</a:t>
            </a:r>
          </a:p>
          <a:p>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Malamed</a:t>
            </a:r>
            <a:r>
              <a:rPr lang="en-US" sz="1200" kern="1200" dirty="0" smtClean="0">
                <a:solidFill>
                  <a:schemeClr val="tx1"/>
                </a:solidFill>
                <a:latin typeface="+mn-lt"/>
                <a:ea typeface="+mn-ea"/>
                <a:cs typeface="+mn-cs"/>
              </a:rPr>
              <a:t>, C., eLearning, Information &amp; Visual Designer. URL: </a:t>
            </a:r>
            <a:r>
              <a:rPr lang="en-US" sz="1200" u="sng" kern="1200" dirty="0" smtClean="0">
                <a:solidFill>
                  <a:schemeClr val="tx1"/>
                </a:solidFill>
                <a:latin typeface="+mn-lt"/>
                <a:ea typeface="+mn-ea"/>
                <a:cs typeface="+mn-cs"/>
                <a:hlinkClick r:id="rId3"/>
              </a:rPr>
              <a:t>http://theelearningcoach.com/learning/visual-clarity-and-learning/</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Skaalid</a:t>
            </a:r>
            <a:r>
              <a:rPr lang="en-US" sz="1200" kern="1200" dirty="0" smtClean="0">
                <a:solidFill>
                  <a:schemeClr val="tx1"/>
                </a:solidFill>
                <a:latin typeface="+mn-lt"/>
                <a:ea typeface="+mn-ea"/>
                <a:cs typeface="+mn-cs"/>
              </a:rPr>
              <a:t>, B., College of Education, University of Saskatchewan. URL: </a:t>
            </a:r>
            <a:r>
              <a:rPr lang="en-US" sz="1200" u="sng" kern="1200" dirty="0" smtClean="0">
                <a:solidFill>
                  <a:schemeClr val="tx1"/>
                </a:solidFill>
                <a:latin typeface="+mn-lt"/>
                <a:ea typeface="+mn-ea"/>
                <a:cs typeface="+mn-cs"/>
                <a:hlinkClick r:id="rId4"/>
              </a:rPr>
              <a:t>http://www.usask.ca/education/coursework/skaalid/media/graphics.htm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Reynolds, G., Associate Professor of Management, Kansai </a:t>
            </a:r>
            <a:r>
              <a:rPr lang="en-US" sz="1200" kern="1200" dirty="0" err="1" smtClean="0">
                <a:solidFill>
                  <a:schemeClr val="tx1"/>
                </a:solidFill>
                <a:latin typeface="+mn-lt"/>
                <a:ea typeface="+mn-ea"/>
                <a:cs typeface="+mn-cs"/>
              </a:rPr>
              <a:t>Gaidai</a:t>
            </a:r>
            <a:r>
              <a:rPr lang="en-US" sz="1200" kern="1200" dirty="0" smtClean="0">
                <a:solidFill>
                  <a:schemeClr val="tx1"/>
                </a:solidFill>
                <a:latin typeface="+mn-lt"/>
                <a:ea typeface="+mn-ea"/>
                <a:cs typeface="+mn-cs"/>
              </a:rPr>
              <a:t> University, Japan. URL: </a:t>
            </a:r>
            <a:r>
              <a:rPr lang="en-US" sz="1200" u="sng" kern="1200" dirty="0" smtClean="0">
                <a:solidFill>
                  <a:schemeClr val="tx1"/>
                </a:solidFill>
                <a:latin typeface="+mn-lt"/>
                <a:ea typeface="+mn-ea"/>
                <a:cs typeface="+mn-cs"/>
                <a:hlinkClick r:id="rId5"/>
              </a:rPr>
              <a:t>http://www.garrreynolds.com/Design/basics.html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Online Technology Learning Center, Tuscaloosa City Schools. URL: </a:t>
            </a:r>
            <a:r>
              <a:rPr lang="en-US" sz="1200" u="sng" kern="1200" dirty="0" smtClean="0">
                <a:solidFill>
                  <a:schemeClr val="tx1"/>
                </a:solidFill>
                <a:latin typeface="+mn-lt"/>
                <a:ea typeface="+mn-ea"/>
                <a:cs typeface="+mn-cs"/>
                <a:hlinkClick r:id="rId6"/>
              </a:rPr>
              <a:t>http://www.online.tusc.k12.al.us/tutorials/grdesign/grdesign.htm</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Grantastic</a:t>
            </a:r>
            <a:r>
              <a:rPr lang="en-US" sz="1200" kern="1200" dirty="0" smtClean="0">
                <a:solidFill>
                  <a:schemeClr val="tx1"/>
                </a:solidFill>
                <a:latin typeface="+mn-lt"/>
                <a:ea typeface="+mn-ea"/>
                <a:cs typeface="+mn-cs"/>
              </a:rPr>
              <a:t> Designs. URL: </a:t>
            </a:r>
            <a:r>
              <a:rPr lang="en-US" sz="1200" u="sng" kern="1200" dirty="0" smtClean="0">
                <a:solidFill>
                  <a:schemeClr val="tx1"/>
                </a:solidFill>
                <a:latin typeface="+mn-lt"/>
                <a:ea typeface="+mn-ea"/>
                <a:cs typeface="+mn-cs"/>
                <a:hlinkClick r:id="rId7"/>
              </a:rPr>
              <a:t>http://www.grantasticdesigns.com/graphics.html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Webster K., Online Course Developer/Consultant, University of Victoria. URL: </a:t>
            </a:r>
            <a:r>
              <a:rPr lang="en-US" sz="1200" u="sng" kern="1200" dirty="0" smtClean="0">
                <a:solidFill>
                  <a:schemeClr val="tx1"/>
                </a:solidFill>
                <a:latin typeface="+mn-lt"/>
                <a:ea typeface="+mn-ea"/>
                <a:cs typeface="+mn-cs"/>
                <a:hlinkClick r:id="rId8"/>
              </a:rPr>
              <a:t>http://distance.uvic.ca/teams/index.htm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UCAR and National Oceanic and Atmospheric Administration, US. URL: http://</a:t>
            </a:r>
            <a:r>
              <a:rPr lang="en-US" sz="1200" kern="1200" dirty="0" err="1" smtClean="0">
                <a:solidFill>
                  <a:schemeClr val="tx1"/>
                </a:solidFill>
                <a:latin typeface="+mn-lt"/>
                <a:ea typeface="+mn-ea"/>
                <a:cs typeface="+mn-cs"/>
              </a:rPr>
              <a:t>www.comet.ucar.edu</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index.htm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U.S. Department of Health &amp; Human Services. (2006). Research-Based Web Design &amp; Usability Guidelines. </a:t>
            </a:r>
            <a:r>
              <a:rPr lang="en-US" sz="1200" dirty="0" smtClean="0"/>
              <a:t>URL:  </a:t>
            </a:r>
            <a:r>
              <a:rPr lang="en-US" sz="1200" dirty="0" smtClean="0">
                <a:hlinkClick r:id="rId9"/>
              </a:rPr>
              <a:t>http://www.usability.gov/index.html</a:t>
            </a:r>
            <a:endParaRPr lang="en-US" sz="1200" dirty="0" smtClean="0"/>
          </a:p>
          <a:p>
            <a:endParaRPr lang="en-US" sz="1200" dirty="0" smtClean="0"/>
          </a:p>
          <a:p>
            <a:r>
              <a:rPr lang="en-US" sz="1800" kern="1200" dirty="0" smtClean="0">
                <a:solidFill>
                  <a:schemeClr val="tx1"/>
                </a:solidFill>
                <a:latin typeface="+mn-lt"/>
                <a:ea typeface="+mn-ea"/>
                <a:cs typeface="+mn-cs"/>
              </a:rPr>
              <a:t> </a:t>
            </a:r>
          </a:p>
          <a:p>
            <a:endParaRPr lang="en-US" sz="2400"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pPr/>
              <a:t>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00077804"/>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JJ</a:t>
            </a:r>
          </a:p>
          <a:p>
            <a:endParaRPr lang="en-US" dirty="0" smtClean="0"/>
          </a:p>
          <a:p>
            <a:r>
              <a:rPr lang="en-US" dirty="0" smtClean="0"/>
              <a:t>Assessment of learning:</a:t>
            </a:r>
          </a:p>
          <a:p>
            <a:r>
              <a:rPr lang="en-US" dirty="0" smtClean="0"/>
              <a:t>Two levels of testing here for our users:</a:t>
            </a:r>
          </a:p>
          <a:p>
            <a:r>
              <a:rPr lang="en-US" dirty="0" smtClean="0"/>
              <a:t>We need to receive feedback regarding our ultimate choice of design. Hence the use of parallel design, where multiple design prototypes are considered and tested by users. In our case, we have considered several but hope to test a static version against a more dynamic animated version. All components are the same bar voice over and  animation. </a:t>
            </a:r>
          </a:p>
          <a:p>
            <a:r>
              <a:rPr lang="en-US" dirty="0" smtClean="0"/>
              <a:t>In order to assess the learning gains of our tutorial design, 3-5 users will test both prototypes followed by actualization of their learning using the </a:t>
            </a:r>
            <a:r>
              <a:rPr lang="en-US" dirty="0" err="1" smtClean="0"/>
              <a:t>Virti</a:t>
            </a:r>
            <a:r>
              <a:rPr lang="en-US" dirty="0" smtClean="0"/>
              <a:t>-Cue mock-up. We will alternate which of the two tutorial design models are accessed first by the users. We will also require one user to proceed to the mock-up without benefit of either tutorial design. </a:t>
            </a:r>
          </a:p>
          <a:p>
            <a:r>
              <a:rPr lang="en-US" dirty="0" smtClean="0"/>
              <a:t>Our questionnaire will include open-ended questions regarding the efficacy of the tutorial in assisting navigation and ease of use of the </a:t>
            </a:r>
            <a:r>
              <a:rPr lang="en-US" dirty="0" err="1" smtClean="0"/>
              <a:t>Virti</a:t>
            </a:r>
            <a:r>
              <a:rPr lang="en-US" dirty="0" smtClean="0"/>
              <a:t>-Cue application, plus a segment to compare the two types of tutorial format. Specific questions in regard to design choices will be included…such as layout, icon clarity, voice over clarity, instructional vocabulary and the like.</a:t>
            </a:r>
          </a:p>
          <a:p>
            <a:r>
              <a:rPr lang="en-US" dirty="0" smtClean="0"/>
              <a:t>In addition, we will keep observational notes and interview our test users for their reactions and related comments.</a:t>
            </a:r>
          </a:p>
          <a:p>
            <a:r>
              <a:rPr lang="en-US" dirty="0" smtClean="0"/>
              <a:t>After testing, we will collate the data and review for design revisions as per iterative design.</a:t>
            </a:r>
          </a:p>
          <a:p>
            <a:endParaRPr lang="en-US" dirty="0" smtClean="0"/>
          </a:p>
          <a:p>
            <a:r>
              <a:rPr lang="en-US" dirty="0" smtClean="0"/>
              <a:t>Sharkey, J., Course Development and Web services, University of Central Florida. URL: </a:t>
            </a:r>
          </a:p>
          <a:p>
            <a:r>
              <a:rPr lang="en-US" dirty="0" smtClean="0">
                <a:hlinkClick r:id="rId3"/>
              </a:rPr>
              <a:t>http://cdws.ucf.edu/teams/exec/index.html</a:t>
            </a:r>
            <a:endParaRPr lang="en-US" dirty="0" smtClean="0"/>
          </a:p>
          <a:p>
            <a:r>
              <a:rPr lang="en-US" dirty="0" smtClean="0"/>
              <a:t>U.S. Department of Health &amp; Human Services. (2006). Research-Based Web Design &amp; Usability Guidelines. URL:  </a:t>
            </a:r>
            <a:r>
              <a:rPr lang="en-US" dirty="0" smtClean="0">
                <a:hlinkClick r:id="rId4"/>
              </a:rPr>
              <a:t>http://www.usability.gov/index.html</a:t>
            </a:r>
            <a:endParaRPr lang="en-US" dirty="0" smtClean="0"/>
          </a:p>
          <a:p>
            <a:r>
              <a:rPr lang="en-US" dirty="0" smtClean="0"/>
              <a:t>Nielsen, J. (2009). </a:t>
            </a:r>
            <a:r>
              <a:rPr lang="en-US" dirty="0" err="1" smtClean="0"/>
              <a:t>Alertbox</a:t>
            </a:r>
            <a:r>
              <a:rPr lang="en-US" dirty="0" smtClean="0"/>
              <a:t>, Jan 11, 2011: Parallel  &amp; </a:t>
            </a:r>
            <a:r>
              <a:rPr lang="en-US" dirty="0" err="1" smtClean="0"/>
              <a:t>IterativeDesign</a:t>
            </a:r>
            <a:r>
              <a:rPr lang="en-US" dirty="0" smtClean="0"/>
              <a:t>. URL: </a:t>
            </a:r>
            <a:r>
              <a:rPr lang="en-US" dirty="0" smtClean="0">
                <a:hlinkClick r:id="rId5"/>
              </a:rPr>
              <a:t>http://www.useit.com/alertbox/design-diversity-process.html</a:t>
            </a:r>
            <a:endParaRPr lang="en-US" dirty="0" smtClean="0"/>
          </a:p>
          <a:p>
            <a:endParaRPr lang="en-US" dirty="0" smtClean="0"/>
          </a:p>
          <a:p>
            <a:endParaRPr lang="en-US" dirty="0" smtClean="0"/>
          </a:p>
          <a:p>
            <a:r>
              <a:rPr lang="en-US" sz="1800" dirty="0" smtClean="0"/>
              <a:t>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pPr/>
              <a:t>10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98911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2/26/11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2/26/11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CA"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2/26/11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2/26/11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CA"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2/26/11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2/26/11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CA"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2/26/11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
        <p:nvSpPr>
          <p:cNvPr id="10" name="Title 9"/>
          <p:cNvSpPr>
            <a:spLocks noGrp="1"/>
          </p:cNvSpPr>
          <p:nvPr>
            <p:ph type="title"/>
          </p:nvPr>
        </p:nvSpPr>
        <p:spPr/>
        <p:txBody>
          <a:body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2/26/11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2/26/11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CA"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2/26/11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2/26/11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CA"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2/26/11</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localhost/Users/robinhalbert/Documents/Presenter%20graphics/figure_highlight_something_800_clr.png"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7.gif"/><Relationship Id="rId4" Type="http://schemas.openxmlformats.org/officeDocument/2006/relationships/image" Target="file://localhost/Users/robinhalbert/Documents/Presenter%20graphics/comparing%20big_jars_PA_500_clr.gif"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file://localhost/Users/robinhalbert/Desktop/Virti-Cue%20files/Virti-Cue%20Parallel%20design%20jing%201.png"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4" Type="http://schemas.openxmlformats.org/officeDocument/2006/relationships/slide" Target="slide15.xml"/><Relationship Id="rId5" Type="http://schemas.openxmlformats.org/officeDocument/2006/relationships/image" Target="../media/image19.png"/><Relationship Id="rId6" Type="http://schemas.openxmlformats.org/officeDocument/2006/relationships/image" Target="file://localhost/Users/robinhalbert/Documents/Presenter%20graphics/idea%20smart_stick_idea_pc_400_clr.png" TargetMode="External"/><Relationship Id="rId1" Type="http://schemas.openxmlformats.org/officeDocument/2006/relationships/slideLayout" Target="../slideLayouts/slideLayout2.xml"/><Relationship Id="rId2" Type="http://schemas.openxmlformats.org/officeDocument/2006/relationships/slide" Target="slide14.xml"/></Relationships>
</file>

<file path=ppt/slides/_rels/slide13.xml.rels><?xml version="1.0" encoding="UTF-8" standalone="yes"?>
<Relationships xmlns="http://schemas.openxmlformats.org/package/2006/relationships"><Relationship Id="rId3" Type="http://schemas.microsoft.com/office/2007/relationships/media" Target="file://localhost/Users/robinhalbert/Desktop/Virti-Cue%20files/Virti-Cue%20Tutorial%2090.mov" TargetMode="External"/><Relationship Id="rId4" Type="http://schemas.openxmlformats.org/officeDocument/2006/relationships/image" Target="../media/image20.png"/><Relationship Id="rId5" Type="http://schemas.openxmlformats.org/officeDocument/2006/relationships/slide" Target="slide12.xml"/><Relationship Id="rId6" Type="http://schemas.openxmlformats.org/officeDocument/2006/relationships/image" Target="../media/image21.png"/><Relationship Id="rId1" Type="http://schemas.openxmlformats.org/officeDocument/2006/relationships/video" Target="file://localhost/Users/robinhalbert/Desktop/Virti-Cue%20files/Virti-Cue%20Tutorial%2090.mov" TargetMode="Externa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2.xml"/><Relationship Id="rId4" Type="http://schemas.openxmlformats.org/officeDocument/2006/relationships/image" Target="../media/image21.png"/><Relationship Id="rId5" Type="http://schemas.microsoft.com/office/2007/relationships/media" Target="file://localhost/Users/robinhalbert/Desktop/VirtiCUe.mov" TargetMode="External"/><Relationship Id="rId6" Type="http://schemas.openxmlformats.org/officeDocument/2006/relationships/image" Target="../media/image22.png"/><Relationship Id="rId1" Type="http://schemas.openxmlformats.org/officeDocument/2006/relationships/video" Target="file://localhost/Users/robinhalbert/Desktop/VirtiCUe.mov" TargetMode="Externa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media" Target="file://localhost/Users/robinhalbert/Desktop/Virti-Cue%20files/Virti-Cue%20Tutorial%20Final/Virti-Cue%20Final%20Feb%2025%2010%20pm.mov" TargetMode="External"/><Relationship Id="rId4" Type="http://schemas.openxmlformats.org/officeDocument/2006/relationships/image" Target="../media/image23.png"/><Relationship Id="rId1" Type="http://schemas.openxmlformats.org/officeDocument/2006/relationships/video" Target="file://localhost/Users/robinhalbert/Desktop/Virti-Cue%20files/Virti-Cue%20Tutorial%20Final/Virti-Cue%20Final%20Feb%2025%2010%20pm.mov" TargetMode="Externa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file://localhost/Users/robinhalbert/Documents/Presenter%20graphics/question%20red%20stickman_question_mark_thinking_pc_400_clr.png" TargetMode="External"/></Relationships>
</file>

<file path=ppt/slides/_rels/slide17.xml.rels><?xml version="1.0" encoding="UTF-8" standalone="yes"?>
<Relationships xmlns="http://schemas.openxmlformats.org/package/2006/relationships"><Relationship Id="rId11" Type="http://schemas.openxmlformats.org/officeDocument/2006/relationships/hyperlink" Target="http://cdws.ucf.edu/teams/exec/index.html" TargetMode="External"/><Relationship Id="rId12" Type="http://schemas.openxmlformats.org/officeDocument/2006/relationships/hyperlink" Target="http://www.usask.ca/education/coursework/skaalid/media/graphics.htm" TargetMode="External"/><Relationship Id="rId13" Type="http://schemas.openxmlformats.org/officeDocument/2006/relationships/hyperlink" Target="http://www.comet.ucar.edu/index.htm" TargetMode="External"/><Relationship Id="rId14" Type="http://schemas.openxmlformats.org/officeDocument/2006/relationships/hyperlink" Target="http://www.usability.gov/index.html" TargetMode="External"/><Relationship Id="rId15" Type="http://schemas.openxmlformats.org/officeDocument/2006/relationships/hyperlink" Target="http://distance.uvic.ca/teams/index.htm" TargetMode="External"/><Relationship Id="rId1" Type="http://schemas.openxmlformats.org/officeDocument/2006/relationships/slideLayout" Target="../slideLayouts/slideLayout2.xml"/><Relationship Id="rId2" Type="http://schemas.openxmlformats.org/officeDocument/2006/relationships/hyperlink" Target="http://www.grantasticdesigns.com/graphics.html" TargetMode="External"/><Relationship Id="rId3" Type="http://schemas.openxmlformats.org/officeDocument/2006/relationships/hyperlink" Target="http://www.ascilite.org.au/conferences/perth04/procs/lowe-r.html" TargetMode="External"/><Relationship Id="rId4" Type="http://schemas.openxmlformats.org/officeDocument/2006/relationships/hyperlink" Target="http://theelearningcoach.com/learning/visual-clarity-and-learning/" TargetMode="External"/><Relationship Id="rId5" Type="http://schemas.openxmlformats.org/officeDocument/2006/relationships/hyperlink" Target="http://rstb.royalsocietypublishing.org/content/356/1413/1395.full.pdf+html" TargetMode="External"/><Relationship Id="rId6" Type="http://schemas.openxmlformats.org/officeDocument/2006/relationships/hyperlink" Target="http://www.useit.com/alertbox/9512.html" TargetMode="External"/><Relationship Id="rId7" Type="http://schemas.openxmlformats.org/officeDocument/2006/relationships/hyperlink" Target="http://www.useit.com/alertbox/design-diversity-process.html" TargetMode="External"/><Relationship Id="rId8" Type="http://schemas.openxmlformats.org/officeDocument/2006/relationships/hyperlink" Target="http://www.useit.com/alertbox/video.html" TargetMode="External"/><Relationship Id="rId9" Type="http://schemas.openxmlformats.org/officeDocument/2006/relationships/hyperlink" Target="http://www.online.tusc.k12.al.us/tutorials/grdesign/grdesign.htm" TargetMode="External"/><Relationship Id="rId10" Type="http://schemas.openxmlformats.org/officeDocument/2006/relationships/hyperlink" Target="http://www.garrreynolds.com/Design/basic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file://localhost/Users/robinhalbert/Desktop/Usability%20testing.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file://localhost/Users/robinhalbert/Documents/Presenter%20graphics/finger%20up%20stick_figure_standing_great_idea_400_clr.p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file://localhost/Users/robinhalbert/Documents/Presenter%20graphics/undecided%20figure_confused_800_clr.p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 Id="rId3" Type="http://schemas.openxmlformats.org/officeDocument/2006/relationships/image" Target="file://localhost/Users/robinhalbert/Documents/Presenter%20graphics/blah%20stick_figure_blah_blah_blah_500_clr.gi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file://localhost/Users/robinhalbert/Documents/Presenter%20graphics/direction%20figures_look_direction_sign_800_clr.p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 Id="rId3" Type="http://schemas.openxmlformats.org/officeDocument/2006/relationships/image" Target="file://localhost/Users/robinhalbert/Documents/Presenter%20graphics/time%20juggling.gif"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117020" y="5052545"/>
            <a:ext cx="5637010" cy="882119"/>
          </a:xfrm>
        </p:spPr>
        <p:txBody>
          <a:bodyPr/>
          <a:lstStyle/>
          <a:p>
            <a:r>
              <a:rPr lang="en-US" dirty="0" err="1" smtClean="0"/>
              <a:t>Vanita</a:t>
            </a:r>
            <a:r>
              <a:rPr lang="en-US" dirty="0" smtClean="0"/>
              <a:t>, Robin, Jeannette, &amp; Chris</a:t>
            </a:r>
            <a:endParaRPr lang="en-US" dirty="0"/>
          </a:p>
        </p:txBody>
      </p:sp>
      <p:sp>
        <p:nvSpPr>
          <p:cNvPr id="3" name="Title 2"/>
          <p:cNvSpPr>
            <a:spLocks noGrp="1"/>
          </p:cNvSpPr>
          <p:nvPr>
            <p:ph type="ctrTitle"/>
          </p:nvPr>
        </p:nvSpPr>
        <p:spPr>
          <a:xfrm>
            <a:off x="460806" y="3132290"/>
            <a:ext cx="7175351" cy="1793167"/>
          </a:xfrm>
        </p:spPr>
        <p:txBody>
          <a:bodyPr/>
          <a:lstStyle/>
          <a:p>
            <a:r>
              <a:rPr lang="en-US" dirty="0" smtClean="0"/>
              <a:t/>
            </a:r>
            <a:br>
              <a:rPr lang="en-US" dirty="0" smtClean="0"/>
            </a:br>
            <a:r>
              <a:rPr lang="en-US" sz="3600" dirty="0" smtClean="0"/>
              <a:t>Production Paper Summary</a:t>
            </a:r>
            <a:endParaRPr lang="en-US" sz="3600" dirty="0"/>
          </a:p>
        </p:txBody>
      </p:sp>
      <p:pic>
        <p:nvPicPr>
          <p:cNvPr id="8" name="figure_highlight_something_800_clr.png" descr="/Users/robinhalbert/Documents/Presenter graphics/figure_highlight_something_800_clr.png"/>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5772370" y="2249950"/>
            <a:ext cx="4032044" cy="4608050"/>
          </a:xfrm>
          <a:prstGeom prst="rect">
            <a:avLst/>
          </a:prstGeom>
          <a:scene3d>
            <a:camera prst="orthographicFront">
              <a:rot lat="0" lon="10800000" rev="0"/>
            </a:camera>
            <a:lightRig rig="threePt" dir="t"/>
          </a:scene3d>
        </p:spPr>
      </p:pic>
      <p:pic>
        <p:nvPicPr>
          <p:cNvPr id="4" name="virti cue deanna.psd" descr="/Users/robinhalbert/Desktop/Jacobsen 2011/Virti-Cue Production files/virti cue deanna.psd"/>
          <p:cNvPicPr>
            <a:picLocks noChangeAspect="1"/>
          </p:cNvPicPr>
          <p:nvPr/>
        </p:nvPicPr>
        <p:blipFill>
          <a:blip r:embed="rId4"/>
          <a:stretch>
            <a:fillRect/>
          </a:stretch>
        </p:blipFill>
        <p:spPr>
          <a:xfrm>
            <a:off x="876724" y="2352917"/>
            <a:ext cx="3494974" cy="1715042"/>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0723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6836" y="5329014"/>
            <a:ext cx="7162800" cy="1143000"/>
          </a:xfrm>
        </p:spPr>
        <p:txBody>
          <a:bodyPr/>
          <a:lstStyle/>
          <a:p>
            <a:r>
              <a:rPr lang="en-US" dirty="0" smtClean="0"/>
              <a:t>Assessment of Learning</a:t>
            </a:r>
            <a:endParaRPr lang="en-US" dirty="0"/>
          </a:p>
        </p:txBody>
      </p:sp>
      <p:sp>
        <p:nvSpPr>
          <p:cNvPr id="3" name="Content Placeholder 2"/>
          <p:cNvSpPr>
            <a:spLocks noGrp="1"/>
          </p:cNvSpPr>
          <p:nvPr>
            <p:ph sz="quarter" idx="13"/>
          </p:nvPr>
        </p:nvSpPr>
        <p:spPr>
          <a:xfrm>
            <a:off x="1142999" y="289919"/>
            <a:ext cx="6663115" cy="5039095"/>
          </a:xfrm>
        </p:spPr>
        <p:txBody>
          <a:bodyPr>
            <a:normAutofit fontScale="77500" lnSpcReduction="20000"/>
          </a:bodyPr>
          <a:lstStyle/>
          <a:p>
            <a:pPr>
              <a:lnSpc>
                <a:spcPct val="150000"/>
              </a:lnSpc>
            </a:pPr>
            <a:r>
              <a:rPr lang="en-US" b="1" dirty="0"/>
              <a:t>Usability testing</a:t>
            </a:r>
          </a:p>
          <a:p>
            <a:pPr lvl="1">
              <a:lnSpc>
                <a:spcPct val="150000"/>
              </a:lnSpc>
            </a:pPr>
            <a:r>
              <a:rPr lang="en-US" dirty="0"/>
              <a:t>Parallel design: test multiple design prototypes</a:t>
            </a:r>
          </a:p>
          <a:p>
            <a:pPr lvl="2">
              <a:lnSpc>
                <a:spcPct val="150000"/>
              </a:lnSpc>
            </a:pPr>
            <a:r>
              <a:rPr lang="en-US" dirty="0"/>
              <a:t>Dynamic animated – graphics, voice, text </a:t>
            </a:r>
          </a:p>
          <a:p>
            <a:pPr lvl="2">
              <a:lnSpc>
                <a:spcPct val="150000"/>
              </a:lnSpc>
            </a:pPr>
            <a:r>
              <a:rPr lang="en-US" dirty="0"/>
              <a:t>Still images with text</a:t>
            </a:r>
          </a:p>
          <a:p>
            <a:pPr lvl="1">
              <a:lnSpc>
                <a:spcPct val="150000"/>
              </a:lnSpc>
            </a:pPr>
            <a:r>
              <a:rPr lang="en-US" dirty="0"/>
              <a:t>Test efficacy of learning with </a:t>
            </a:r>
            <a:r>
              <a:rPr lang="en-US" dirty="0" err="1"/>
              <a:t>Virti</a:t>
            </a:r>
            <a:r>
              <a:rPr lang="en-US" dirty="0"/>
              <a:t>-Cue mock-up</a:t>
            </a:r>
          </a:p>
          <a:p>
            <a:pPr lvl="2">
              <a:lnSpc>
                <a:spcPct val="150000"/>
              </a:lnSpc>
            </a:pPr>
            <a:r>
              <a:rPr lang="en-US" dirty="0"/>
              <a:t>3-5 Users </a:t>
            </a:r>
          </a:p>
          <a:p>
            <a:pPr lvl="2">
              <a:lnSpc>
                <a:spcPct val="150000"/>
              </a:lnSpc>
            </a:pPr>
            <a:r>
              <a:rPr lang="en-US" dirty="0"/>
              <a:t>Test with/without both designs</a:t>
            </a:r>
          </a:p>
          <a:p>
            <a:pPr lvl="2">
              <a:lnSpc>
                <a:spcPct val="150000"/>
              </a:lnSpc>
            </a:pPr>
            <a:r>
              <a:rPr lang="en-US" dirty="0"/>
              <a:t>Open-ended questionnaire plus compare/contrast</a:t>
            </a:r>
          </a:p>
          <a:p>
            <a:pPr lvl="2">
              <a:lnSpc>
                <a:spcPct val="150000"/>
              </a:lnSpc>
            </a:pPr>
            <a:r>
              <a:rPr lang="en-US" dirty="0"/>
              <a:t>Observation of specified task performances</a:t>
            </a:r>
          </a:p>
          <a:p>
            <a:pPr lvl="1">
              <a:lnSpc>
                <a:spcPct val="150000"/>
              </a:lnSpc>
            </a:pPr>
            <a:r>
              <a:rPr lang="en-US" dirty="0"/>
              <a:t>Iterative design</a:t>
            </a:r>
          </a:p>
          <a:p>
            <a:pPr lvl="2">
              <a:lnSpc>
                <a:spcPct val="150000"/>
              </a:lnSpc>
            </a:pPr>
            <a:r>
              <a:rPr lang="en-US" dirty="0"/>
              <a:t>Ease and efficiency of use</a:t>
            </a:r>
          </a:p>
          <a:p>
            <a:pPr lvl="2">
              <a:lnSpc>
                <a:spcPct val="150000"/>
              </a:lnSpc>
            </a:pPr>
            <a:r>
              <a:rPr lang="en-US" dirty="0"/>
              <a:t>Few errors, pleasant to use</a:t>
            </a:r>
          </a:p>
          <a:p>
            <a:pPr lvl="2">
              <a:lnSpc>
                <a:spcPct val="150000"/>
              </a:lnSpc>
            </a:pPr>
            <a:r>
              <a:rPr lang="en-US" dirty="0"/>
              <a:t>Achievement of learning goal </a:t>
            </a:r>
          </a:p>
          <a:p>
            <a:endParaRPr lang="en-US" dirty="0"/>
          </a:p>
        </p:txBody>
      </p:sp>
      <p:pic>
        <p:nvPicPr>
          <p:cNvPr id="5" name="comparing big_jars_PA_500_clr.gif" descr="/Users/robinhalbert/Documents/Presenter graphics/comparing big_jars_PA_500_clr.gif"/>
          <p:cNvPicPr>
            <a:picLocks noChangeAspect="1"/>
          </p:cNvPicPr>
          <p:nvPr/>
        </p:nvPicPr>
        <p:blipFill>
          <a:blip r:embed="rId3" r:link="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6188830" y="978676"/>
            <a:ext cx="2955170" cy="3750216"/>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078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03728" y="5269541"/>
            <a:ext cx="6512511" cy="1143000"/>
          </a:xfrm>
        </p:spPr>
        <p:txBody>
          <a:bodyPr/>
          <a:lstStyle/>
          <a:p>
            <a:r>
              <a:rPr lang="en-US" dirty="0" smtClean="0"/>
              <a:t>Static Graphic/Text</a:t>
            </a:r>
            <a:endParaRPr lang="en-US" dirty="0"/>
          </a:p>
        </p:txBody>
      </p:sp>
      <p:pic>
        <p:nvPicPr>
          <p:cNvPr id="6" name="Virti-Cue Parallel design jing 1.png" descr="/Users/robinhalbert/Desktop/Virti-Cue files/Virti-Cue Parallel design jing 1.png"/>
          <p:cNvPicPr>
            <a:picLocks noGrp="1" noChangeAspect="1"/>
          </p:cNvPicPr>
          <p:nvPr>
            <p:ph sz="quarter" idx="13"/>
          </p:nvPr>
        </p:nvPicPr>
        <p:blipFill rotWithShape="1">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t="-12543" b="-2576"/>
          <a:stretch/>
        </p:blipFill>
        <p:spPr>
          <a:xfrm>
            <a:off x="2138410" y="0"/>
            <a:ext cx="4499935" cy="5025287"/>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48041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a:t>
            </a:r>
            <a:endParaRPr lang="en-US" dirty="0"/>
          </a:p>
        </p:txBody>
      </p:sp>
      <p:sp>
        <p:nvSpPr>
          <p:cNvPr id="3" name="Content Placeholder 2"/>
          <p:cNvSpPr>
            <a:spLocks noGrp="1"/>
          </p:cNvSpPr>
          <p:nvPr>
            <p:ph sz="quarter" idx="13"/>
          </p:nvPr>
        </p:nvSpPr>
        <p:spPr>
          <a:ln>
            <a:noFill/>
          </a:ln>
        </p:spPr>
        <p:txBody>
          <a:bodyPr/>
          <a:lstStyle/>
          <a:p>
            <a:r>
              <a:rPr lang="en-US" dirty="0" smtClean="0">
                <a:hlinkClick r:id="rId2" action="ppaction://hlinksldjump"/>
              </a:rPr>
              <a:t>Trial 1 – Stop Action Animation</a:t>
            </a:r>
            <a:endParaRPr lang="en-US" dirty="0" smtClean="0"/>
          </a:p>
          <a:p>
            <a:endParaRPr lang="en-US" dirty="0" smtClean="0"/>
          </a:p>
          <a:p>
            <a:r>
              <a:rPr lang="en-US" dirty="0" smtClean="0">
                <a:hlinkClick r:id="rId3" action="ppaction://hlinksldjump"/>
              </a:rPr>
              <a:t>Trial 2 – Animating ‘</a:t>
            </a:r>
            <a:r>
              <a:rPr lang="en-US" dirty="0" err="1" smtClean="0">
                <a:hlinkClick r:id="rId3" action="ppaction://hlinksldjump"/>
              </a:rPr>
              <a:t>Jings</a:t>
            </a:r>
            <a:r>
              <a:rPr lang="en-US" dirty="0" smtClean="0">
                <a:hlinkClick r:id="rId3" action="ppaction://hlinksldjump"/>
              </a:rPr>
              <a:t>’</a:t>
            </a:r>
            <a:endParaRPr lang="en-US" dirty="0" smtClean="0"/>
          </a:p>
          <a:p>
            <a:endParaRPr lang="en-US" dirty="0" smtClean="0"/>
          </a:p>
          <a:p>
            <a:r>
              <a:rPr lang="en-US" dirty="0" smtClean="0">
                <a:hlinkClick r:id="rId4" action="ppaction://hlinksldjump"/>
              </a:rPr>
              <a:t>Trial 3 … Word, Jing, PinPoint, Camtasia - final? </a:t>
            </a:r>
            <a:endParaRPr lang="en-US" dirty="0"/>
          </a:p>
        </p:txBody>
      </p:sp>
      <p:pic>
        <p:nvPicPr>
          <p:cNvPr id="5" name="idea smart_stick_idea_pc_400_clr.png" descr="/Users/robinhalbert/Documents/Presenter graphics/idea smart_stick_idea_pc_400_clr.png"/>
          <p:cNvPicPr>
            <a:picLocks noChangeAspect="1"/>
          </p:cNvPicPr>
          <p:nvPr/>
        </p:nvPicPr>
        <p:blipFill>
          <a:blip r:embed="rId5" r:link="rId6">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842831" y="3094769"/>
            <a:ext cx="1891024" cy="376323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82387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Animating ‘</a:t>
            </a:r>
            <a:r>
              <a:rPr lang="en-US" dirty="0" err="1" smtClean="0"/>
              <a:t>Jings</a:t>
            </a:r>
            <a:r>
              <a:rPr lang="en-US" dirty="0" smtClean="0"/>
              <a:t>’</a:t>
            </a:r>
            <a:endParaRPr lang="en-US" dirty="0"/>
          </a:p>
        </p:txBody>
      </p:sp>
      <p:pic>
        <p:nvPicPr>
          <p:cNvPr id="8" name="Virti-Cue Tutorial 90.mov">
            <a:hlinkClick r:id="" action="ppaction://media"/>
          </p:cNvPr>
          <p:cNvPicPr/>
          <p:nvPr>
            <p:ph sz="quarter" idx="13"/>
            <a:videoFile r:link="rId1"/>
            <p:extLst>
              <p:ext uri="{DAA4B4D4-6D71-4841-9C94-3DE7FCFB9230}">
                <p14:medi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r:link="rId3"/>
              </p:ext>
            </p:extLst>
          </p:nvPr>
        </p:nvPicPr>
        <p:blipFill>
          <a:blip r:embed="rId4"/>
          <a:stretch>
            <a:fillRect/>
          </a:stretch>
        </p:blipFill>
        <p:spPr>
          <a:xfrm>
            <a:off x="2454745" y="731838"/>
            <a:ext cx="4633913" cy="3475037"/>
          </a:xfrm>
        </p:spPr>
      </p:pic>
      <p:sp>
        <p:nvSpPr>
          <p:cNvPr id="4" name="Text Box 7"/>
          <p:cNvSpPr txBox="1"/>
          <p:nvPr/>
        </p:nvSpPr>
        <p:spPr>
          <a:xfrm>
            <a:off x="338420" y="6460516"/>
            <a:ext cx="914400" cy="246221"/>
          </a:xfrm>
          <a:prstGeom prst="rect">
            <a:avLst/>
          </a:prstGeom>
          <a:noFill/>
          <a:ln>
            <a:noFill/>
          </a:ln>
          <a:effectLst/>
          <a:extLst>
            <a:ext uri="{C572A759-6A51-4108-AA02-DFA0A04FC94B}">
              <ma14:wrappingTextBox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grpSp>
        <p:nvGrpSpPr>
          <p:cNvPr id="5" name="Group 4"/>
          <p:cNvGrpSpPr/>
          <p:nvPr/>
        </p:nvGrpSpPr>
        <p:grpSpPr>
          <a:xfrm>
            <a:off x="338420" y="5983131"/>
            <a:ext cx="914400" cy="723606"/>
            <a:chOff x="338420" y="5983131"/>
            <a:chExt cx="914400" cy="723606"/>
          </a:xfrm>
        </p:grpSpPr>
        <p:sp>
          <p:nvSpPr>
            <p:cNvPr id="6" name="Text Box 7">
              <a:hlinkClick r:id="rId5" action="ppaction://hlinksldjump"/>
            </p:cNvPr>
            <p:cNvSpPr txBox="1"/>
            <p:nvPr/>
          </p:nvSpPr>
          <p:spPr>
            <a:xfrm>
              <a:off x="338420" y="6460516"/>
              <a:ext cx="914400" cy="246221"/>
            </a:xfrm>
            <a:prstGeom prst="rect">
              <a:avLst/>
            </a:prstGeom>
            <a:noFill/>
            <a:ln>
              <a:noFill/>
            </a:ln>
            <a:effectLst/>
            <a:extLst>
              <a:ext uri="{C572A759-6A51-4108-AA02-DFA0A04FC94B}">
                <ma14:wrappingTextBox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pic>
          <p:nvPicPr>
            <p:cNvPr id="7" name="Picture 6" descr=":TutorialPics:blue_short_shiny_arrow_outline_400_clr.png">
              <a:hlinkClick r:id="rId5" action="ppaction://hlinksldjump"/>
            </p:cNvPr>
            <p:cNvPicPr/>
            <p:nvPr/>
          </p:nvPicPr>
          <p:blipFill>
            <a:blip r:embed="rId6"/>
            <a:srcRect/>
            <a:stretch>
              <a:fillRect/>
            </a:stretch>
          </p:blipFill>
          <p:spPr bwMode="auto">
            <a:xfrm rot="3802056">
              <a:off x="505912" y="5903132"/>
              <a:ext cx="532876" cy="692874"/>
            </a:xfrm>
            <a:prstGeom prst="rect">
              <a:avLst/>
            </a:prstGeom>
            <a:noFill/>
            <a:ln w="9525">
              <a:noFill/>
              <a:miter lim="800000"/>
              <a:headEnd/>
              <a:tailEnd/>
            </a:ln>
          </p:spPr>
        </p:pic>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0000948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01465" y="4372168"/>
            <a:ext cx="7104336" cy="1143000"/>
          </a:xfrm>
        </p:spPr>
        <p:txBody>
          <a:bodyPr/>
          <a:lstStyle/>
          <a:p>
            <a:r>
              <a:rPr lang="en-US" dirty="0" smtClean="0"/>
              <a:t>Stop Action Animation</a:t>
            </a:r>
            <a:endParaRPr lang="en-US" dirty="0"/>
          </a:p>
        </p:txBody>
      </p:sp>
      <p:grpSp>
        <p:nvGrpSpPr>
          <p:cNvPr id="7" name="Group 6"/>
          <p:cNvGrpSpPr/>
          <p:nvPr/>
        </p:nvGrpSpPr>
        <p:grpSpPr>
          <a:xfrm>
            <a:off x="338420" y="5983131"/>
            <a:ext cx="914400" cy="723606"/>
            <a:chOff x="338420" y="5983131"/>
            <a:chExt cx="914400" cy="723606"/>
          </a:xfrm>
        </p:grpSpPr>
        <p:sp>
          <p:nvSpPr>
            <p:cNvPr id="5" name="Text Box 7"/>
            <p:cNvSpPr txBox="1"/>
            <p:nvPr/>
          </p:nvSpPr>
          <p:spPr>
            <a:xfrm>
              <a:off x="338420" y="6460516"/>
              <a:ext cx="914400" cy="246221"/>
            </a:xfrm>
            <a:prstGeom prst="rect">
              <a:avLst/>
            </a:prstGeom>
            <a:noFill/>
            <a:ln>
              <a:noFill/>
            </a:ln>
            <a:effectLst/>
            <a:extLst>
              <a:ext uri="{C572A759-6A51-4108-AA02-DFA0A04FC94B}">
                <ma14:wrappingTextBox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pic>
          <p:nvPicPr>
            <p:cNvPr id="6" name="Picture 5" descr=":TutorialPics:blue_short_shiny_arrow_outline_400_clr.png">
              <a:hlinkClick r:id="rId3" action="ppaction://hlinksldjump"/>
            </p:cNvPr>
            <p:cNvPicPr/>
            <p:nvPr/>
          </p:nvPicPr>
          <p:blipFill>
            <a:blip r:embed="rId4"/>
            <a:srcRect/>
            <a:stretch>
              <a:fillRect/>
            </a:stretch>
          </p:blipFill>
          <p:spPr bwMode="auto">
            <a:xfrm rot="3802056">
              <a:off x="505912" y="5903132"/>
              <a:ext cx="532876" cy="692874"/>
            </a:xfrm>
            <a:prstGeom prst="rect">
              <a:avLst/>
            </a:prstGeom>
            <a:noFill/>
            <a:ln w="9525">
              <a:noFill/>
              <a:miter lim="800000"/>
              <a:headEnd/>
              <a:tailEnd/>
            </a:ln>
          </p:spPr>
        </p:pic>
      </p:grpSp>
      <p:pic>
        <p:nvPicPr>
          <p:cNvPr id="10" name="VirtiCUe.mov">
            <a:hlinkClick r:id="" action="ppaction://media"/>
          </p:cNvPr>
          <p:cNvPicPr/>
          <p:nvPr>
            <p:ph sz="quarter" idx="13"/>
            <a:videoFile r:link="rId1"/>
            <p:extLst>
              <p:ext uri="{DAA4B4D4-6D71-4841-9C94-3DE7FCFB9230}">
                <p14:medi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r:link="rId5"/>
              </p:ext>
            </p:extLst>
          </p:nvPr>
        </p:nvPicPr>
        <p:blipFill>
          <a:blip r:embed="rId6"/>
          <a:stretch>
            <a:fillRect/>
          </a:stretch>
        </p:blipFill>
        <p:spPr>
          <a:xfrm>
            <a:off x="2398381" y="731838"/>
            <a:ext cx="4633913" cy="3475037"/>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654069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vol="80000">
                <p:cTn id="7" fill="hold" display="0">
                  <p:stCondLst>
                    <p:cond delay="indefinite"/>
                  </p:stCondLst>
                </p:cTn>
                <p:tgtEl>
                  <p:spTgt spid="10"/>
                </p:tgtEl>
              </p:cMediaNode>
            </p:video>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450751"/>
            <a:ext cx="9000774" cy="1143000"/>
          </a:xfrm>
        </p:spPr>
        <p:txBody>
          <a:bodyPr/>
          <a:lstStyle/>
          <a:p>
            <a:r>
              <a:rPr lang="en-US" sz="4400" dirty="0" smtClean="0"/>
              <a:t>Word, Jing, Pinpoint, </a:t>
            </a:r>
            <a:r>
              <a:rPr lang="en-US" sz="4400" dirty="0" err="1" smtClean="0"/>
              <a:t>Camtasia</a:t>
            </a:r>
            <a:endParaRPr lang="en-US" sz="4400" dirty="0"/>
          </a:p>
        </p:txBody>
      </p:sp>
      <p:pic>
        <p:nvPicPr>
          <p:cNvPr id="4" name="Virti-Cue Final Feb 25 10 pm.mov">
            <a:hlinkClick r:id="" action="ppaction://media"/>
          </p:cNvPr>
          <p:cNvPicPr/>
          <p:nvPr>
            <p:ph sz="quarter" idx="13"/>
            <a:videoFile r:link="rId1"/>
            <p:extLst>
              <p:ext uri="{DAA4B4D4-6D71-4841-9C94-3DE7FCFB9230}">
                <p14:medi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r:link="rId3"/>
              </p:ext>
            </p:extLst>
          </p:nvPr>
        </p:nvPicPr>
        <p:blipFill>
          <a:blip r:embed="rId4"/>
          <a:stretch>
            <a:fillRect/>
          </a:stretch>
        </p:blipFill>
        <p:spPr>
          <a:xfrm>
            <a:off x="2713596" y="497140"/>
            <a:ext cx="3590925" cy="3475037"/>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490547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question red stickman_question_mark_thinking_pc_400_clr.png" descr="/Users/robinhalbert/Documents/Presenter graphics/question red stickman_question_mark_thinking_pc_400_clr.png"/>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264920" y="917538"/>
            <a:ext cx="4445000" cy="5080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675706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98189" y="6079932"/>
            <a:ext cx="5521911" cy="778068"/>
          </a:xfrm>
        </p:spPr>
        <p:txBody>
          <a:bodyPr/>
          <a:lstStyle/>
          <a:p>
            <a:r>
              <a:rPr lang="en-US" sz="3200" dirty="0" smtClean="0"/>
              <a:t>References</a:t>
            </a:r>
            <a:endParaRPr lang="en-US" sz="3200" dirty="0"/>
          </a:p>
        </p:txBody>
      </p:sp>
      <p:sp>
        <p:nvSpPr>
          <p:cNvPr id="3" name="Content Placeholder 2"/>
          <p:cNvSpPr>
            <a:spLocks noGrp="1"/>
          </p:cNvSpPr>
          <p:nvPr>
            <p:ph sz="quarter" idx="13"/>
          </p:nvPr>
        </p:nvSpPr>
        <p:spPr>
          <a:xfrm>
            <a:off x="431800" y="490220"/>
            <a:ext cx="7988300" cy="4805680"/>
          </a:xfrm>
        </p:spPr>
        <p:txBody>
          <a:bodyPr>
            <a:normAutofit fontScale="25000" lnSpcReduction="20000"/>
          </a:bodyPr>
          <a:lstStyle/>
          <a:p>
            <a:pPr>
              <a:lnSpc>
                <a:spcPct val="120000"/>
              </a:lnSpc>
              <a:spcAft>
                <a:spcPts val="0"/>
              </a:spcAft>
            </a:pPr>
            <a:r>
              <a:rPr lang="en-US" sz="3700" dirty="0"/>
              <a:t>Ayres, P., </a:t>
            </a:r>
            <a:r>
              <a:rPr lang="en-US" sz="3700" dirty="0" err="1"/>
              <a:t>Kalyuga</a:t>
            </a:r>
            <a:r>
              <a:rPr lang="en-US" sz="3700" dirty="0"/>
              <a:t>, S., Marcus, N., &amp; </a:t>
            </a:r>
            <a:r>
              <a:rPr lang="en-US" sz="3700" dirty="0" err="1"/>
              <a:t>Sweller</a:t>
            </a:r>
            <a:r>
              <a:rPr lang="en-US" sz="3700" dirty="0"/>
              <a:t>, J. (2005). The conditions under which instructional animations may be effective. Paper presented at an International Workshop and Mini-conference, Open University of the Netherlands: Heerlen, The Netherlands. Retrieved from </a:t>
            </a:r>
            <a:r>
              <a:rPr lang="en-US" sz="3700" dirty="0" err="1"/>
              <a:t>www.ou.nl</a:t>
            </a:r>
            <a:r>
              <a:rPr lang="en-US" sz="3700" dirty="0"/>
              <a:t>/Docs/Expertise/OTEC/</a:t>
            </a:r>
            <a:r>
              <a:rPr lang="en-US" sz="3700" dirty="0" err="1"/>
              <a:t>Nieuws</a:t>
            </a:r>
            <a:r>
              <a:rPr lang="en-US" sz="3700" dirty="0"/>
              <a:t>/icleps%20conferentie/ </a:t>
            </a:r>
            <a:r>
              <a:rPr lang="en-US" sz="3700" dirty="0" err="1"/>
              <a:t>Ayres.doc</a:t>
            </a:r>
            <a:r>
              <a:rPr lang="en-US" sz="3700" dirty="0"/>
              <a:t> </a:t>
            </a:r>
            <a:endParaRPr lang="en-US" sz="3700" dirty="0" smtClean="0"/>
          </a:p>
          <a:p>
            <a:pPr>
              <a:lnSpc>
                <a:spcPct val="120000"/>
              </a:lnSpc>
              <a:spcAft>
                <a:spcPts val="0"/>
              </a:spcAft>
            </a:pPr>
            <a:r>
              <a:rPr lang="en-US" sz="3700" dirty="0"/>
              <a:t>Ayres, P., &amp; </a:t>
            </a:r>
            <a:r>
              <a:rPr lang="en-US" sz="3700" dirty="0" err="1"/>
              <a:t>Paas</a:t>
            </a:r>
            <a:r>
              <a:rPr lang="en-US" sz="3700" dirty="0"/>
              <a:t>, F. (2007). Making instructional animations more effective: A cognitive load approach. </a:t>
            </a:r>
            <a:r>
              <a:rPr lang="en-US" sz="3700" i="1" dirty="0"/>
              <a:t>Applied Cognitive Psychology, 21</a:t>
            </a:r>
            <a:r>
              <a:rPr lang="en-US" sz="3700" dirty="0"/>
              <a:t>, 695-700. </a:t>
            </a:r>
            <a:r>
              <a:rPr lang="en-US" sz="3700" dirty="0" err="1"/>
              <a:t>doi</a:t>
            </a:r>
            <a:r>
              <a:rPr lang="en-US" sz="3700" dirty="0"/>
              <a:t>: 10.1002/acp.1343</a:t>
            </a:r>
            <a:endParaRPr lang="en-US" sz="3700" dirty="0" smtClean="0"/>
          </a:p>
          <a:p>
            <a:pPr>
              <a:lnSpc>
                <a:spcPct val="120000"/>
              </a:lnSpc>
              <a:spcAft>
                <a:spcPts val="0"/>
              </a:spcAft>
            </a:pPr>
            <a:r>
              <a:rPr lang="en-US" sz="3700" dirty="0"/>
              <a:t>Czerwinski, M., &amp; Horvitz, E. (2002). An investigation of memory for daily computing events. In </a:t>
            </a:r>
            <a:r>
              <a:rPr lang="en-US" sz="3700" dirty="0" err="1"/>
              <a:t>Xristine</a:t>
            </a:r>
            <a:r>
              <a:rPr lang="en-US" sz="3700" dirty="0"/>
              <a:t> Faulkner, Janet Finlay, &amp; Françoise </a:t>
            </a:r>
            <a:r>
              <a:rPr lang="en-US" sz="3700" dirty="0" err="1"/>
              <a:t>Détienne</a:t>
            </a:r>
            <a:r>
              <a:rPr lang="en-US" sz="3700" dirty="0"/>
              <a:t> (Eds.). </a:t>
            </a:r>
            <a:r>
              <a:rPr lang="en-US" sz="3700" i="1" dirty="0"/>
              <a:t>People and computers</a:t>
            </a:r>
            <a:r>
              <a:rPr lang="en-US" sz="3700" dirty="0"/>
              <a:t> </a:t>
            </a:r>
            <a:r>
              <a:rPr lang="en-US" sz="3700" i="1" dirty="0"/>
              <a:t>XVI – memorable yet invisible:</a:t>
            </a:r>
            <a:r>
              <a:rPr lang="en-US" sz="3700" dirty="0"/>
              <a:t> </a:t>
            </a:r>
            <a:r>
              <a:rPr lang="en-US" sz="3700" i="1" dirty="0"/>
              <a:t>Proceedings of HCI 2002</a:t>
            </a:r>
            <a:r>
              <a:rPr lang="en-US" sz="3700" dirty="0"/>
              <a:t> (pp. 229-245). London, ENG: Springer-</a:t>
            </a:r>
            <a:r>
              <a:rPr lang="en-US" sz="3700" dirty="0" err="1"/>
              <a:t>Verlag</a:t>
            </a:r>
            <a:r>
              <a:rPr lang="en-US" sz="3700" dirty="0"/>
              <a:t>. </a:t>
            </a:r>
            <a:endParaRPr lang="en-US" sz="3700" dirty="0" smtClean="0"/>
          </a:p>
          <a:p>
            <a:pPr>
              <a:lnSpc>
                <a:spcPct val="120000"/>
              </a:lnSpc>
              <a:spcAft>
                <a:spcPts val="0"/>
              </a:spcAft>
            </a:pPr>
            <a:r>
              <a:rPr lang="en-US" sz="3700" dirty="0" err="1"/>
              <a:t>Grantastic</a:t>
            </a:r>
            <a:r>
              <a:rPr lang="en-US" sz="3700" dirty="0"/>
              <a:t> Designs. URL: </a:t>
            </a:r>
            <a:r>
              <a:rPr lang="en-US" sz="3700" u="sng" dirty="0">
                <a:hlinkClick r:id="rId2"/>
              </a:rPr>
              <a:t>http://www.grantasticdesigns.com/</a:t>
            </a:r>
            <a:r>
              <a:rPr lang="en-US" sz="3700" u="sng" dirty="0" smtClean="0">
                <a:hlinkClick r:id="rId2"/>
              </a:rPr>
              <a:t>graphics.html</a:t>
            </a:r>
            <a:endParaRPr lang="en-US" sz="3700" u="sng" dirty="0" smtClean="0"/>
          </a:p>
          <a:p>
            <a:pPr>
              <a:lnSpc>
                <a:spcPct val="120000"/>
              </a:lnSpc>
              <a:spcAft>
                <a:spcPts val="0"/>
              </a:spcAft>
            </a:pPr>
            <a:r>
              <a:rPr lang="en-US" sz="3700" dirty="0"/>
              <a:t>Lowe, R.K. (2004). Animation and learning: Value for money? In R. Atkinson, C. </a:t>
            </a:r>
            <a:r>
              <a:rPr lang="en-US" sz="3700" dirty="0" err="1"/>
              <a:t>McBeath</a:t>
            </a:r>
            <a:r>
              <a:rPr lang="en-US" sz="3700" dirty="0"/>
              <a:t>, D. Jonas-Dwyer &amp; R. Phillips (</a:t>
            </a:r>
            <a:r>
              <a:rPr lang="en-US" sz="3700" dirty="0" err="1"/>
              <a:t>Eds</a:t>
            </a:r>
            <a:r>
              <a:rPr lang="en-US" sz="3700" dirty="0"/>
              <a:t>), </a:t>
            </a:r>
            <a:r>
              <a:rPr lang="en-US" sz="3700" i="1" dirty="0"/>
              <a:t>Beyond the comfort zone: Proceedings of the 21st ASCILITE Conference</a:t>
            </a:r>
            <a:r>
              <a:rPr lang="en-US" sz="3700" dirty="0"/>
              <a:t> (pp. 558-561). Perth, 5-8 December</a:t>
            </a:r>
            <a:r>
              <a:rPr lang="en-US" sz="3700" dirty="0" smtClean="0"/>
              <a:t>. Retrieved from  </a:t>
            </a:r>
            <a:r>
              <a:rPr lang="en-US" sz="3700" u="sng" dirty="0">
                <a:hlinkClick r:id="rId3"/>
              </a:rPr>
              <a:t>http://www.ascilite.org.au/conferences/perth04/procs/lowe-r.html </a:t>
            </a:r>
            <a:endParaRPr lang="en-US" sz="3700" dirty="0"/>
          </a:p>
          <a:p>
            <a:pPr>
              <a:lnSpc>
                <a:spcPct val="120000"/>
              </a:lnSpc>
              <a:spcAft>
                <a:spcPts val="0"/>
              </a:spcAft>
            </a:pPr>
            <a:r>
              <a:rPr lang="en-US" sz="3700" dirty="0" err="1" smtClean="0"/>
              <a:t>Malamed</a:t>
            </a:r>
            <a:r>
              <a:rPr lang="en-US" sz="3700" dirty="0"/>
              <a:t>, C., eLearning, Information &amp; Visual </a:t>
            </a:r>
            <a:r>
              <a:rPr lang="en-US" sz="3700" dirty="0" smtClean="0"/>
              <a:t>Designer. Retrieved from </a:t>
            </a:r>
            <a:r>
              <a:rPr lang="en-US" sz="3700" u="sng" dirty="0">
                <a:hlinkClick r:id="rId4"/>
              </a:rPr>
              <a:t>http://theelearningcoach.com/learning/visual-clarity-and-learning</a:t>
            </a:r>
            <a:r>
              <a:rPr lang="en-US" sz="3700" u="sng" dirty="0" smtClean="0">
                <a:hlinkClick r:id="rId4"/>
              </a:rPr>
              <a:t>/</a:t>
            </a:r>
            <a:endParaRPr lang="en-US" sz="3700" u="sng" dirty="0" smtClean="0"/>
          </a:p>
          <a:p>
            <a:pPr>
              <a:lnSpc>
                <a:spcPct val="120000"/>
              </a:lnSpc>
              <a:spcAft>
                <a:spcPts val="0"/>
              </a:spcAft>
            </a:pPr>
            <a:r>
              <a:rPr lang="en-US" sz="3700" dirty="0"/>
              <a:t>Mayer, R., </a:t>
            </a:r>
            <a:r>
              <a:rPr lang="en-US" sz="3700" dirty="0" err="1"/>
              <a:t>Hegarty</a:t>
            </a:r>
            <a:r>
              <a:rPr lang="en-US" sz="3700" dirty="0"/>
              <a:t>, M., Mayer, S., &amp; Campbell, J. (2005). When static media promote active learning: Annotated illustrations versus narrated animations in multimedia instruction. </a:t>
            </a:r>
            <a:r>
              <a:rPr lang="en-US" sz="3700" i="1" dirty="0"/>
              <a:t>Journal of Experimental Psychology: Applied, 11</a:t>
            </a:r>
            <a:r>
              <a:rPr lang="en-US" sz="3700" dirty="0"/>
              <a:t>(4), 256-265. Retrieved from </a:t>
            </a:r>
            <a:r>
              <a:rPr lang="en-US" sz="3700" u="sng" dirty="0">
                <a:hlinkClick r:id="rId5"/>
              </a:rPr>
              <a:t>http://rstb.royalsocietypublishing.org/content/356/1413/1395.full.pdf+html </a:t>
            </a:r>
            <a:endParaRPr lang="en-US" sz="3700" dirty="0" smtClean="0"/>
          </a:p>
          <a:p>
            <a:pPr>
              <a:lnSpc>
                <a:spcPct val="120000"/>
              </a:lnSpc>
              <a:spcAft>
                <a:spcPts val="0"/>
              </a:spcAft>
            </a:pPr>
            <a:r>
              <a:rPr lang="en-US" sz="3700" dirty="0"/>
              <a:t>Mayes, A. R., &amp; Roberts, N. (2001). Theories of episodic memory. </a:t>
            </a:r>
            <a:r>
              <a:rPr lang="en-US" sz="3700" i="1" dirty="0"/>
              <a:t>Philosophical Transactions of the Royal Society of </a:t>
            </a:r>
            <a:r>
              <a:rPr lang="en-US" sz="3700" i="1" dirty="0" err="1"/>
              <a:t>Bilogical</a:t>
            </a:r>
            <a:r>
              <a:rPr lang="en-US" sz="3700" i="1" dirty="0"/>
              <a:t> Sciences, 356</a:t>
            </a:r>
            <a:r>
              <a:rPr lang="en-US" sz="3700" dirty="0"/>
              <a:t>, 1395-1408. </a:t>
            </a:r>
            <a:r>
              <a:rPr lang="en-US" sz="3700" dirty="0" err="1"/>
              <a:t>doi</a:t>
            </a:r>
            <a:r>
              <a:rPr lang="en-US" sz="3700" dirty="0"/>
              <a:t> 10.1098/rstb.2001.0941 </a:t>
            </a:r>
            <a:endParaRPr lang="en-US" sz="3700" dirty="0" smtClean="0"/>
          </a:p>
          <a:p>
            <a:pPr>
              <a:lnSpc>
                <a:spcPct val="120000"/>
              </a:lnSpc>
              <a:spcAft>
                <a:spcPts val="0"/>
              </a:spcAft>
            </a:pPr>
            <a:r>
              <a:rPr lang="en-US" sz="3700" dirty="0"/>
              <a:t>Nielsen, J. (1995). Guidelines for multimedia. </a:t>
            </a:r>
            <a:r>
              <a:rPr lang="en-US" sz="3700" i="1" dirty="0" err="1"/>
              <a:t>Jakob</a:t>
            </a:r>
            <a:r>
              <a:rPr lang="en-US" sz="3700" i="1" dirty="0"/>
              <a:t> Nielsen's </a:t>
            </a:r>
            <a:r>
              <a:rPr lang="en-US" sz="3700" i="1" dirty="0" err="1"/>
              <a:t>alertbox</a:t>
            </a:r>
            <a:r>
              <a:rPr lang="en-US" sz="3700" i="1" dirty="0"/>
              <a:t> for December 1995.</a:t>
            </a:r>
            <a:r>
              <a:rPr lang="en-US" sz="3700" dirty="0"/>
              <a:t> Retrieved from </a:t>
            </a:r>
            <a:r>
              <a:rPr lang="en-US" sz="3700" u="sng" dirty="0">
                <a:hlinkClick r:id="rId6"/>
              </a:rPr>
              <a:t>http://www.useit.com/alertbox/9512.</a:t>
            </a:r>
            <a:r>
              <a:rPr lang="en-US" sz="3700" u="sng" dirty="0" smtClean="0">
                <a:hlinkClick r:id="rId6"/>
              </a:rPr>
              <a:t>html</a:t>
            </a:r>
            <a:endParaRPr lang="en-US" sz="3700" u="sng" dirty="0" smtClean="0"/>
          </a:p>
          <a:p>
            <a:pPr>
              <a:lnSpc>
                <a:spcPct val="120000"/>
              </a:lnSpc>
              <a:spcAft>
                <a:spcPts val="0"/>
              </a:spcAft>
            </a:pPr>
            <a:r>
              <a:rPr lang="en-US" sz="3700" dirty="0"/>
              <a:t>Nielsen, J. (2009). </a:t>
            </a:r>
            <a:r>
              <a:rPr lang="en-US" sz="3700" dirty="0" smtClean="0"/>
              <a:t>Parallel  </a:t>
            </a:r>
            <a:r>
              <a:rPr lang="en-US" sz="3700" dirty="0"/>
              <a:t>&amp; </a:t>
            </a:r>
            <a:r>
              <a:rPr lang="en-US" sz="3700" dirty="0" smtClean="0"/>
              <a:t>Iterative Design</a:t>
            </a:r>
            <a:r>
              <a:rPr lang="en-US" sz="3700" i="1" dirty="0" smtClean="0"/>
              <a:t>. </a:t>
            </a:r>
            <a:r>
              <a:rPr lang="en-US" sz="3700" i="1" dirty="0" err="1" smtClean="0"/>
              <a:t>Jakob</a:t>
            </a:r>
            <a:r>
              <a:rPr lang="en-US" sz="3700" i="1" dirty="0" smtClean="0"/>
              <a:t> Nielsen’s </a:t>
            </a:r>
            <a:r>
              <a:rPr lang="en-US" sz="3700" i="1" dirty="0" err="1" smtClean="0"/>
              <a:t>alertbox</a:t>
            </a:r>
            <a:r>
              <a:rPr lang="en-US" sz="3700" i="1" dirty="0" smtClean="0"/>
              <a:t> for January 2011</a:t>
            </a:r>
            <a:r>
              <a:rPr lang="en-US" sz="3700" dirty="0" smtClean="0"/>
              <a:t>. Retrieved from </a:t>
            </a:r>
            <a:r>
              <a:rPr lang="en-US" sz="3700" u="sng" dirty="0">
                <a:hlinkClick r:id="rId7"/>
              </a:rPr>
              <a:t>http://www.useit.com/alertbox/design-diversity-</a:t>
            </a:r>
            <a:r>
              <a:rPr lang="en-US" sz="3700" u="sng" dirty="0" smtClean="0">
                <a:hlinkClick r:id="rId7"/>
              </a:rPr>
              <a:t>process.html</a:t>
            </a:r>
            <a:endParaRPr lang="en-US" sz="3700" u="sng" dirty="0" smtClean="0"/>
          </a:p>
          <a:p>
            <a:pPr>
              <a:lnSpc>
                <a:spcPct val="120000"/>
              </a:lnSpc>
              <a:spcAft>
                <a:spcPts val="0"/>
              </a:spcAft>
            </a:pPr>
            <a:r>
              <a:rPr lang="en-US" sz="3700" dirty="0"/>
              <a:t>Nielsen, J. (2005). Talking-head video is boring online. </a:t>
            </a:r>
            <a:r>
              <a:rPr lang="en-US" sz="3700" i="1" dirty="0" err="1"/>
              <a:t>Jakob</a:t>
            </a:r>
            <a:r>
              <a:rPr lang="en-US" sz="3700" i="1" dirty="0"/>
              <a:t> Nielsen’s </a:t>
            </a:r>
            <a:r>
              <a:rPr lang="en-US" sz="3700" i="1" dirty="0" err="1"/>
              <a:t>alertbox</a:t>
            </a:r>
            <a:r>
              <a:rPr lang="en-US" sz="3700" i="1" dirty="0"/>
              <a:t>, December 5, 2005.</a:t>
            </a:r>
            <a:r>
              <a:rPr lang="en-US" sz="3700" dirty="0"/>
              <a:t> Retrieved from </a:t>
            </a:r>
            <a:r>
              <a:rPr lang="en-US" sz="3700" u="sng" dirty="0">
                <a:hlinkClick r:id="rId8"/>
              </a:rPr>
              <a:t>http://www.useit.com/alertbox/video.html</a:t>
            </a:r>
            <a:endParaRPr lang="en-US" sz="3700" dirty="0" smtClean="0"/>
          </a:p>
          <a:p>
            <a:pPr>
              <a:lnSpc>
                <a:spcPct val="120000"/>
              </a:lnSpc>
              <a:spcAft>
                <a:spcPts val="0"/>
              </a:spcAft>
            </a:pPr>
            <a:r>
              <a:rPr lang="en-US" sz="3700" dirty="0"/>
              <a:t>Nugent, G. (1982). Pictures audio and print: Symbolic representation and effect on learning</a:t>
            </a:r>
            <a:r>
              <a:rPr lang="en-US" sz="3700" i="1" dirty="0"/>
              <a:t>. Educational Comm. Tech. J. 30, 3</a:t>
            </a:r>
            <a:r>
              <a:rPr lang="en-US" sz="3700" dirty="0"/>
              <a:t>, 163-174</a:t>
            </a:r>
            <a:r>
              <a:rPr lang="en-US" sz="3700" dirty="0" smtClean="0"/>
              <a:t>.</a:t>
            </a:r>
          </a:p>
          <a:p>
            <a:pPr>
              <a:lnSpc>
                <a:spcPct val="120000"/>
              </a:lnSpc>
              <a:spcAft>
                <a:spcPts val="0"/>
              </a:spcAft>
            </a:pPr>
            <a:r>
              <a:rPr lang="en-US" sz="3700" dirty="0"/>
              <a:t>Online Technology Learning Center, Tuscaloosa City Schools. </a:t>
            </a:r>
            <a:r>
              <a:rPr lang="en-US" sz="3700" dirty="0" smtClean="0"/>
              <a:t>Retrieved from  </a:t>
            </a:r>
            <a:r>
              <a:rPr lang="en-US" sz="3700" u="sng" dirty="0">
                <a:hlinkClick r:id="rId9"/>
              </a:rPr>
              <a:t>http://www.online.tusc.k12.al.us/tutorials/grdesign/</a:t>
            </a:r>
            <a:r>
              <a:rPr lang="en-US" sz="3700" u="sng" dirty="0" smtClean="0">
                <a:hlinkClick r:id="rId9"/>
              </a:rPr>
              <a:t>grdesign.htm</a:t>
            </a:r>
            <a:endParaRPr lang="en-US" sz="3700" dirty="0" smtClean="0"/>
          </a:p>
          <a:p>
            <a:pPr>
              <a:lnSpc>
                <a:spcPct val="120000"/>
              </a:lnSpc>
              <a:spcAft>
                <a:spcPts val="0"/>
              </a:spcAft>
            </a:pPr>
            <a:r>
              <a:rPr lang="en-US" sz="3700" dirty="0"/>
              <a:t>Reynolds, G., Associate Professor of Management, Kansai </a:t>
            </a:r>
            <a:r>
              <a:rPr lang="en-US" sz="3700" dirty="0" err="1"/>
              <a:t>Gaidai</a:t>
            </a:r>
            <a:r>
              <a:rPr lang="en-US" sz="3700" dirty="0"/>
              <a:t> University, Japan. Retrieved </a:t>
            </a:r>
            <a:r>
              <a:rPr lang="en-US" sz="3700" dirty="0" smtClean="0"/>
              <a:t>from </a:t>
            </a:r>
            <a:r>
              <a:rPr lang="en-US" sz="3700" u="sng" dirty="0">
                <a:hlinkClick r:id="rId10"/>
              </a:rPr>
              <a:t>http://www.garrreynolds.com/Design/</a:t>
            </a:r>
            <a:r>
              <a:rPr lang="en-US" sz="3700" u="sng" dirty="0" smtClean="0">
                <a:hlinkClick r:id="rId10"/>
              </a:rPr>
              <a:t>basics.html</a:t>
            </a:r>
            <a:endParaRPr lang="en-US" sz="3700" dirty="0" smtClean="0"/>
          </a:p>
          <a:p>
            <a:pPr>
              <a:lnSpc>
                <a:spcPct val="120000"/>
              </a:lnSpc>
              <a:spcAft>
                <a:spcPts val="0"/>
              </a:spcAft>
            </a:pPr>
            <a:r>
              <a:rPr lang="en-US" sz="3700" dirty="0"/>
              <a:t>Sharkey, J., Course Development and Web services, University of Central Florida. </a:t>
            </a:r>
            <a:r>
              <a:rPr lang="en-US" sz="3700" dirty="0" smtClean="0"/>
              <a:t>Retrieved from </a:t>
            </a:r>
            <a:r>
              <a:rPr lang="en-US" sz="3700" u="sng" dirty="0" smtClean="0"/>
              <a:t>http://</a:t>
            </a:r>
            <a:r>
              <a:rPr lang="en-US" sz="3700" u="sng" dirty="0" smtClean="0">
                <a:hlinkClick r:id="rId11"/>
              </a:rPr>
              <a:t>cdws.ucf.edu</a:t>
            </a:r>
            <a:r>
              <a:rPr lang="en-US" sz="3700" u="sng" dirty="0">
                <a:hlinkClick r:id="rId11"/>
              </a:rPr>
              <a:t>/teams/exec/</a:t>
            </a:r>
            <a:r>
              <a:rPr lang="en-US" sz="3700" u="sng" dirty="0" smtClean="0">
                <a:hlinkClick r:id="rId11"/>
              </a:rPr>
              <a:t>index.html</a:t>
            </a:r>
            <a:endParaRPr lang="en-US" sz="3700" u="sng" dirty="0" smtClean="0"/>
          </a:p>
          <a:p>
            <a:pPr>
              <a:lnSpc>
                <a:spcPct val="120000"/>
              </a:lnSpc>
              <a:spcAft>
                <a:spcPts val="0"/>
              </a:spcAft>
            </a:pPr>
            <a:r>
              <a:rPr lang="en-US" sz="3700" dirty="0" err="1"/>
              <a:t>Sipior</a:t>
            </a:r>
            <a:r>
              <a:rPr lang="en-US" sz="3700" dirty="0"/>
              <a:t>, J.C.&amp; </a:t>
            </a:r>
            <a:r>
              <a:rPr lang="en-US" sz="3700" dirty="0" err="1"/>
              <a:t>Garrity</a:t>
            </a:r>
            <a:r>
              <a:rPr lang="en-US" sz="3700" dirty="0"/>
              <a:t>, E.J., (1992). </a:t>
            </a:r>
            <a:r>
              <a:rPr lang="en-US" sz="3700" i="1" dirty="0"/>
              <a:t>Merging expert systems with multimedia </a:t>
            </a:r>
            <a:r>
              <a:rPr lang="en-US" sz="3700" i="1" dirty="0" smtClean="0"/>
              <a:t>technology.</a:t>
            </a:r>
            <a:r>
              <a:rPr lang="en-US" sz="3700" dirty="0" smtClean="0"/>
              <a:t> ACM SIGMUS Database, 23(1), 45</a:t>
            </a:r>
            <a:r>
              <a:rPr lang="en-US" sz="3700" dirty="0"/>
              <a:t>-49. </a:t>
            </a:r>
            <a:r>
              <a:rPr lang="en-US" sz="3700" dirty="0" err="1" smtClean="0"/>
              <a:t>doi</a:t>
            </a:r>
            <a:r>
              <a:rPr lang="en-US" sz="3700" dirty="0" smtClean="0"/>
              <a:t>: </a:t>
            </a:r>
            <a:r>
              <a:rPr lang="en-US" sz="3700" dirty="0"/>
              <a:t>10.1145/</a:t>
            </a:r>
            <a:r>
              <a:rPr lang="en-US" sz="3700" dirty="0" smtClean="0"/>
              <a:t>134347.134359</a:t>
            </a:r>
          </a:p>
          <a:p>
            <a:pPr>
              <a:lnSpc>
                <a:spcPct val="120000"/>
              </a:lnSpc>
              <a:spcAft>
                <a:spcPts val="0"/>
              </a:spcAft>
            </a:pPr>
            <a:r>
              <a:rPr lang="en-US" sz="3700" dirty="0" err="1"/>
              <a:t>Skaalid</a:t>
            </a:r>
            <a:r>
              <a:rPr lang="en-US" sz="3700" dirty="0"/>
              <a:t>, B., College of Education, University of Saskatchewan. </a:t>
            </a:r>
            <a:r>
              <a:rPr lang="en-US" sz="3700" dirty="0" smtClean="0"/>
              <a:t>Retrieved from </a:t>
            </a:r>
            <a:r>
              <a:rPr lang="en-US" sz="3700" u="sng" dirty="0">
                <a:hlinkClick r:id="rId12"/>
              </a:rPr>
              <a:t>http://www.usask.ca/education/</a:t>
            </a:r>
            <a:r>
              <a:rPr lang="en-US" sz="3700" u="sng" dirty="0" smtClean="0">
                <a:hlinkClick r:id="rId12"/>
              </a:rPr>
              <a:t>coursework/skaalid/media/graphics.htm</a:t>
            </a:r>
            <a:endParaRPr lang="en-US" sz="3700" u="sng" dirty="0" smtClean="0"/>
          </a:p>
          <a:p>
            <a:pPr>
              <a:lnSpc>
                <a:spcPct val="120000"/>
              </a:lnSpc>
              <a:spcAft>
                <a:spcPts val="0"/>
              </a:spcAft>
            </a:pPr>
            <a:r>
              <a:rPr lang="en-US" sz="3700" dirty="0"/>
              <a:t>UCAR and National Oceanic and Atmospheric Administration, US. Retrieved from </a:t>
            </a:r>
            <a:r>
              <a:rPr lang="en-US" sz="3700" u="sng" dirty="0">
                <a:hlinkClick r:id="rId13"/>
              </a:rPr>
              <a:t>http://www.comet.ucar.edu/</a:t>
            </a:r>
            <a:r>
              <a:rPr lang="en-US" sz="3700" u="sng" dirty="0" smtClean="0">
                <a:hlinkClick r:id="rId13"/>
              </a:rPr>
              <a:t>index.htm</a:t>
            </a:r>
            <a:endParaRPr lang="en-US" sz="3700" dirty="0"/>
          </a:p>
          <a:p>
            <a:pPr>
              <a:lnSpc>
                <a:spcPct val="120000"/>
              </a:lnSpc>
              <a:spcAft>
                <a:spcPts val="0"/>
              </a:spcAft>
            </a:pPr>
            <a:r>
              <a:rPr lang="en-US" sz="3700" dirty="0" smtClean="0"/>
              <a:t> </a:t>
            </a:r>
            <a:r>
              <a:rPr lang="en-US" sz="3700" dirty="0"/>
              <a:t>U.S. Department of Health &amp; Human Services. (2006). </a:t>
            </a:r>
            <a:r>
              <a:rPr lang="en-US" sz="3700" i="1" dirty="0"/>
              <a:t>Research-Based Web Design &amp; Usability Guidelines</a:t>
            </a:r>
            <a:r>
              <a:rPr lang="en-US" sz="3700" dirty="0"/>
              <a:t>. </a:t>
            </a:r>
            <a:r>
              <a:rPr lang="en-US" sz="3700" dirty="0" smtClean="0"/>
              <a:t>Retrieved from </a:t>
            </a:r>
            <a:r>
              <a:rPr lang="en-US" sz="3700" u="sng" dirty="0">
                <a:hlinkClick r:id="rId14"/>
              </a:rPr>
              <a:t>http://www.usability.gov/</a:t>
            </a:r>
            <a:r>
              <a:rPr lang="en-US" sz="3700" u="sng" dirty="0" smtClean="0">
                <a:hlinkClick r:id="rId14"/>
              </a:rPr>
              <a:t>index.html</a:t>
            </a:r>
            <a:endParaRPr lang="en-US" sz="3700" u="sng" dirty="0" smtClean="0"/>
          </a:p>
          <a:p>
            <a:pPr>
              <a:lnSpc>
                <a:spcPct val="120000"/>
              </a:lnSpc>
              <a:spcAft>
                <a:spcPts val="0"/>
              </a:spcAft>
            </a:pPr>
            <a:r>
              <a:rPr lang="en-US" sz="3700" dirty="0"/>
              <a:t>Webster K., Online Course Developer/Consultant, University of Victoria. Retrieved from </a:t>
            </a:r>
            <a:r>
              <a:rPr lang="en-US" sz="3700" u="sng" dirty="0">
                <a:hlinkClick r:id="rId15"/>
              </a:rPr>
              <a:t>http://distance.uvic.ca/teams/index.htm</a:t>
            </a:r>
            <a:endParaRPr lang="en-US" sz="3700" dirty="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7824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p:txBody>
          <a:bodyPr/>
          <a:lstStyle/>
          <a:p>
            <a:pPr>
              <a:lnSpc>
                <a:spcPct val="150000"/>
              </a:lnSpc>
            </a:pPr>
            <a:r>
              <a:rPr lang="en-US" dirty="0" smtClean="0"/>
              <a:t>Social modeling for children with Asperger’s</a:t>
            </a:r>
          </a:p>
          <a:p>
            <a:pPr>
              <a:lnSpc>
                <a:spcPct val="150000"/>
              </a:lnSpc>
            </a:pPr>
            <a:r>
              <a:rPr lang="en-US" dirty="0" smtClean="0"/>
              <a:t>Direction taken from usability testing</a:t>
            </a:r>
          </a:p>
          <a:p>
            <a:pPr>
              <a:lnSpc>
                <a:spcPct val="150000"/>
              </a:lnSpc>
            </a:pPr>
            <a:r>
              <a:rPr lang="en-US" dirty="0" smtClean="0"/>
              <a:t>Tutorials to support first-time users</a:t>
            </a:r>
          </a:p>
          <a:p>
            <a:pPr>
              <a:lnSpc>
                <a:spcPct val="150000"/>
              </a:lnSpc>
            </a:pPr>
            <a:r>
              <a:rPr lang="en-US" dirty="0" smtClean="0"/>
              <a:t>Clarify button names</a:t>
            </a:r>
            <a:endParaRPr lang="en-US" dirty="0"/>
          </a:p>
        </p:txBody>
      </p:sp>
      <p:pic>
        <p:nvPicPr>
          <p:cNvPr id="4" name="Usability testing.jpg" descr="/Users/robinhalbert/Desktop/Usability testing.jpg"/>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793289" y="3454122"/>
            <a:ext cx="2084016" cy="2790314"/>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9927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097193"/>
            <a:ext cx="6512511" cy="1143000"/>
          </a:xfrm>
        </p:spPr>
        <p:txBody>
          <a:bodyPr/>
          <a:lstStyle/>
          <a:p>
            <a:r>
              <a:rPr lang="en-US" dirty="0" smtClean="0"/>
              <a:t>Design Decisions</a:t>
            </a:r>
            <a:endParaRPr lang="en-US" dirty="0"/>
          </a:p>
        </p:txBody>
      </p:sp>
      <p:sp>
        <p:nvSpPr>
          <p:cNvPr id="3" name="Content Placeholder 2"/>
          <p:cNvSpPr>
            <a:spLocks noGrp="1"/>
          </p:cNvSpPr>
          <p:nvPr>
            <p:ph sz="quarter" idx="13"/>
          </p:nvPr>
        </p:nvSpPr>
        <p:spPr>
          <a:xfrm>
            <a:off x="762000" y="985520"/>
            <a:ext cx="7150100" cy="3868952"/>
          </a:xfrm>
        </p:spPr>
        <p:txBody>
          <a:bodyPr>
            <a:normAutofit/>
          </a:bodyPr>
          <a:lstStyle/>
          <a:p>
            <a:pPr>
              <a:lnSpc>
                <a:spcPct val="150000"/>
              </a:lnSpc>
            </a:pPr>
            <a:r>
              <a:rPr lang="en-US" dirty="0" smtClean="0"/>
              <a:t>Animation</a:t>
            </a:r>
          </a:p>
          <a:p>
            <a:pPr lvl="1">
              <a:lnSpc>
                <a:spcPct val="150000"/>
              </a:lnSpc>
            </a:pPr>
            <a:r>
              <a:rPr lang="en-US" dirty="0" smtClean="0"/>
              <a:t>Practical considerations</a:t>
            </a:r>
          </a:p>
          <a:p>
            <a:pPr lvl="1">
              <a:lnSpc>
                <a:spcPct val="150000"/>
              </a:lnSpc>
            </a:pPr>
            <a:r>
              <a:rPr lang="en-US" dirty="0" smtClean="0"/>
              <a:t>Functional considerations </a:t>
            </a:r>
          </a:p>
          <a:p>
            <a:pPr lvl="2">
              <a:lnSpc>
                <a:spcPct val="150000"/>
              </a:lnSpc>
            </a:pPr>
            <a:r>
              <a:rPr lang="en-US" dirty="0" smtClean="0"/>
              <a:t>Attract attention (Lowe, 2004)</a:t>
            </a:r>
            <a:endParaRPr lang="en-US" dirty="0"/>
          </a:p>
          <a:p>
            <a:pPr lvl="2">
              <a:lnSpc>
                <a:spcPct val="150000"/>
              </a:lnSpc>
            </a:pPr>
            <a:r>
              <a:rPr lang="en-US" dirty="0" smtClean="0"/>
              <a:t>Engage learners (Lowe)</a:t>
            </a:r>
          </a:p>
          <a:p>
            <a:pPr lvl="2">
              <a:lnSpc>
                <a:spcPct val="150000"/>
              </a:lnSpc>
            </a:pPr>
            <a:r>
              <a:rPr lang="en-US" dirty="0" smtClean="0"/>
              <a:t>Sustain motivation (Lowe)</a:t>
            </a:r>
          </a:p>
          <a:p>
            <a:pPr lvl="2">
              <a:lnSpc>
                <a:spcPct val="150000"/>
              </a:lnSpc>
            </a:pPr>
            <a:r>
              <a:rPr lang="en-US" dirty="0" smtClean="0"/>
              <a:t>Reduction of extraneous cognitive load (Mayer et al., 2005)</a:t>
            </a:r>
          </a:p>
        </p:txBody>
      </p:sp>
      <p:pic>
        <p:nvPicPr>
          <p:cNvPr id="5" name="finger up stick_figure_standing_great_idea_400_clr.png" descr="/Users/robinhalbert/Documents/Presenter graphics/finger up stick_figure_standing_great_idea_400_clr.png"/>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6599224" y="657659"/>
            <a:ext cx="2798973" cy="4071234"/>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0510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828773"/>
            <a:ext cx="6512511" cy="1143000"/>
          </a:xfrm>
        </p:spPr>
        <p:txBody>
          <a:bodyPr/>
          <a:lstStyle/>
          <a:p>
            <a:r>
              <a:rPr lang="en-US" dirty="0" smtClean="0"/>
              <a:t>Design Decisions</a:t>
            </a:r>
            <a:endParaRPr lang="en-US" dirty="0"/>
          </a:p>
        </p:txBody>
      </p:sp>
      <p:sp>
        <p:nvSpPr>
          <p:cNvPr id="3" name="Content Placeholder 2"/>
          <p:cNvSpPr>
            <a:spLocks noGrp="1"/>
          </p:cNvSpPr>
          <p:nvPr>
            <p:ph sz="quarter" idx="13"/>
          </p:nvPr>
        </p:nvSpPr>
        <p:spPr>
          <a:xfrm>
            <a:off x="900393" y="603098"/>
            <a:ext cx="6400800" cy="4097253"/>
          </a:xfrm>
        </p:spPr>
        <p:txBody>
          <a:bodyPr>
            <a:normAutofit fontScale="92500" lnSpcReduction="10000"/>
          </a:bodyPr>
          <a:lstStyle/>
          <a:p>
            <a:pPr>
              <a:lnSpc>
                <a:spcPct val="160000"/>
              </a:lnSpc>
            </a:pPr>
            <a:r>
              <a:rPr lang="en-US" dirty="0" smtClean="0"/>
              <a:t>Animation – Research is inconclusive</a:t>
            </a:r>
          </a:p>
          <a:p>
            <a:pPr lvl="1">
              <a:lnSpc>
                <a:spcPct val="160000"/>
              </a:lnSpc>
            </a:pPr>
            <a:r>
              <a:rPr lang="en-US" dirty="0" smtClean="0"/>
              <a:t>Ayres et al. (2005; 2007) identify why animation may not be effective:</a:t>
            </a:r>
          </a:p>
          <a:p>
            <a:pPr lvl="2">
              <a:lnSpc>
                <a:spcPct val="160000"/>
              </a:lnSpc>
            </a:pPr>
            <a:r>
              <a:rPr lang="en-US" dirty="0" smtClean="0"/>
              <a:t>Information is transitory</a:t>
            </a:r>
          </a:p>
          <a:p>
            <a:pPr lvl="2">
              <a:lnSpc>
                <a:spcPct val="160000"/>
              </a:lnSpc>
            </a:pPr>
            <a:r>
              <a:rPr lang="en-US" dirty="0" smtClean="0"/>
              <a:t>Animations are a series of successive elements</a:t>
            </a:r>
            <a:endParaRPr lang="en-US" dirty="0"/>
          </a:p>
          <a:p>
            <a:pPr lvl="1">
              <a:lnSpc>
                <a:spcPct val="160000"/>
              </a:lnSpc>
            </a:pPr>
            <a:r>
              <a:rPr lang="en-US" dirty="0" smtClean="0"/>
              <a:t>To offset these characteristics:</a:t>
            </a:r>
          </a:p>
          <a:p>
            <a:pPr lvl="2">
              <a:lnSpc>
                <a:spcPct val="160000"/>
              </a:lnSpc>
            </a:pPr>
            <a:r>
              <a:rPr lang="en-US" dirty="0" smtClean="0"/>
              <a:t>‘tracing’ – leaving information on the screen</a:t>
            </a:r>
          </a:p>
          <a:p>
            <a:pPr lvl="2">
              <a:lnSpc>
                <a:spcPct val="160000"/>
              </a:lnSpc>
            </a:pPr>
            <a:r>
              <a:rPr lang="en-US" dirty="0" smtClean="0"/>
              <a:t>Build in user-control (Ayres et al., 2005)</a:t>
            </a:r>
            <a:endParaRPr lang="en-US" dirty="0"/>
          </a:p>
        </p:txBody>
      </p:sp>
      <p:pic>
        <p:nvPicPr>
          <p:cNvPr id="5" name="undecided figure_confused_800_clr.png" descr="/Users/robinhalbert/Documents/Presenter graphics/undecided figure_confused_800_clr.png"/>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6633115" y="1184320"/>
            <a:ext cx="2510885" cy="3347846"/>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678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391012"/>
            <a:ext cx="6512511" cy="1143000"/>
          </a:xfrm>
        </p:spPr>
        <p:txBody>
          <a:bodyPr/>
          <a:lstStyle/>
          <a:p>
            <a:r>
              <a:rPr lang="en-US" dirty="0" smtClean="0"/>
              <a:t>Voice and Text</a:t>
            </a:r>
            <a:endParaRPr lang="en-US" dirty="0"/>
          </a:p>
        </p:txBody>
      </p:sp>
      <p:sp>
        <p:nvSpPr>
          <p:cNvPr id="3" name="Content Placeholder 2"/>
          <p:cNvSpPr>
            <a:spLocks noGrp="1"/>
          </p:cNvSpPr>
          <p:nvPr>
            <p:ph sz="quarter" idx="13"/>
          </p:nvPr>
        </p:nvSpPr>
        <p:spPr>
          <a:xfrm>
            <a:off x="696441" y="731520"/>
            <a:ext cx="6895067" cy="4659492"/>
          </a:xfrm>
        </p:spPr>
        <p:txBody>
          <a:bodyPr>
            <a:normAutofit fontScale="92500" lnSpcReduction="20000"/>
          </a:bodyPr>
          <a:lstStyle/>
          <a:p>
            <a:pPr marL="45720" indent="0">
              <a:lnSpc>
                <a:spcPct val="115000"/>
              </a:lnSpc>
              <a:spcAft>
                <a:spcPts val="1000"/>
              </a:spcAft>
              <a:buNone/>
            </a:pPr>
            <a:r>
              <a:rPr lang="en-CA" sz="2400" b="1" dirty="0">
                <a:ea typeface="Calibri"/>
                <a:cs typeface="Times New Roman"/>
              </a:rPr>
              <a:t>Objective of using </a:t>
            </a:r>
            <a:r>
              <a:rPr lang="en-CA" sz="2400" b="1" dirty="0" smtClean="0">
                <a:ea typeface="Calibri"/>
                <a:cs typeface="Times New Roman"/>
              </a:rPr>
              <a:t>voice–</a:t>
            </a:r>
            <a:r>
              <a:rPr lang="en-CA" sz="2400" b="1" dirty="0">
                <a:ea typeface="Calibri"/>
                <a:cs typeface="Times New Roman"/>
              </a:rPr>
              <a:t>overs/ sound and text</a:t>
            </a:r>
            <a:r>
              <a:rPr lang="en-CA" sz="2400" b="1" dirty="0" smtClean="0">
                <a:ea typeface="Calibri"/>
                <a:cs typeface="Times New Roman"/>
              </a:rPr>
              <a:t>:</a:t>
            </a:r>
            <a:endParaRPr lang="en-CA" sz="2400" dirty="0" smtClean="0">
              <a:ea typeface="Calibri"/>
              <a:cs typeface="Times New Roman"/>
            </a:endParaRPr>
          </a:p>
          <a:p>
            <a:pPr marL="342900" lvl="0" indent="-342900">
              <a:lnSpc>
                <a:spcPct val="115000"/>
              </a:lnSpc>
              <a:spcAft>
                <a:spcPts val="0"/>
              </a:spcAft>
              <a:buFont typeface="Symbol"/>
              <a:buChar char=""/>
            </a:pPr>
            <a:r>
              <a:rPr lang="en-CA" sz="2400" dirty="0" smtClean="0">
                <a:ea typeface="Calibri"/>
                <a:cs typeface="Times New Roman"/>
              </a:rPr>
              <a:t>to </a:t>
            </a:r>
            <a:r>
              <a:rPr lang="en-CA" sz="2400" dirty="0">
                <a:ea typeface="Calibri"/>
                <a:cs typeface="Times New Roman"/>
              </a:rPr>
              <a:t>enhance the experience.</a:t>
            </a:r>
          </a:p>
          <a:p>
            <a:pPr marL="342900" lvl="0" indent="-342900">
              <a:lnSpc>
                <a:spcPct val="115000"/>
              </a:lnSpc>
              <a:spcAft>
                <a:spcPts val="1000"/>
              </a:spcAft>
              <a:buFont typeface="Symbol"/>
              <a:buChar char=""/>
            </a:pPr>
            <a:r>
              <a:rPr lang="en-CA" sz="2400" dirty="0">
                <a:ea typeface="Calibri"/>
                <a:cs typeface="Times New Roman"/>
              </a:rPr>
              <a:t>to engage and catch the user’s attention.</a:t>
            </a:r>
          </a:p>
          <a:p>
            <a:pPr marL="45720" indent="0">
              <a:lnSpc>
                <a:spcPct val="115000"/>
              </a:lnSpc>
              <a:spcAft>
                <a:spcPts val="1000"/>
              </a:spcAft>
              <a:buNone/>
            </a:pPr>
            <a:r>
              <a:rPr lang="en-CA" sz="2400" b="1" dirty="0" smtClean="0">
                <a:ea typeface="Calibri"/>
                <a:cs typeface="Times New Roman"/>
              </a:rPr>
              <a:t>Rationale</a:t>
            </a:r>
            <a:r>
              <a:rPr lang="en-CA" sz="2400" b="1" dirty="0">
                <a:ea typeface="Calibri"/>
                <a:cs typeface="Times New Roman"/>
              </a:rPr>
              <a:t>:</a:t>
            </a:r>
          </a:p>
          <a:p>
            <a:pPr marL="45720" indent="0">
              <a:lnSpc>
                <a:spcPct val="115000"/>
              </a:lnSpc>
              <a:spcAft>
                <a:spcPts val="1000"/>
              </a:spcAft>
              <a:buNone/>
            </a:pPr>
            <a:r>
              <a:rPr lang="en-CA" sz="2400" b="1" dirty="0">
                <a:latin typeface="Times New Roman"/>
                <a:ea typeface="Calibri"/>
                <a:cs typeface="Times New Roman"/>
              </a:rPr>
              <a:t>Some Advantages revealed by Research …. </a:t>
            </a:r>
            <a:endParaRPr lang="en-CA" sz="2000" b="1" dirty="0">
              <a:latin typeface="Calibri"/>
              <a:ea typeface="Calibri"/>
              <a:cs typeface="Times New Roman"/>
            </a:endParaRPr>
          </a:p>
          <a:p>
            <a:pPr>
              <a:lnSpc>
                <a:spcPct val="115000"/>
              </a:lnSpc>
              <a:spcAft>
                <a:spcPts val="1000"/>
              </a:spcAft>
            </a:pPr>
            <a:r>
              <a:rPr lang="en-CA" sz="2400" i="1" dirty="0" smtClean="0">
                <a:latin typeface="Times New Roman"/>
                <a:ea typeface="Calibri"/>
                <a:cs typeface="Times New Roman"/>
              </a:rPr>
              <a:t> “In </a:t>
            </a:r>
            <a:r>
              <a:rPr lang="en-CA" sz="2400" i="1" dirty="0">
                <a:latin typeface="Times New Roman"/>
                <a:ea typeface="Calibri"/>
                <a:cs typeface="Times New Roman"/>
              </a:rPr>
              <a:t>contrast to print and audio comparisons, which generally reveal no advantage for dual over single presentations, studies show that adding pictures to print or audio generally increases </a:t>
            </a:r>
            <a:r>
              <a:rPr lang="en-CA" sz="2400" i="1" dirty="0" smtClean="0">
                <a:latin typeface="Times New Roman"/>
                <a:ea typeface="Calibri"/>
                <a:cs typeface="Times New Roman"/>
              </a:rPr>
              <a:t>learning” </a:t>
            </a:r>
            <a:r>
              <a:rPr lang="en-CA" sz="2400" dirty="0" smtClean="0">
                <a:latin typeface="Times New Roman"/>
                <a:ea typeface="Calibri"/>
                <a:cs typeface="Times New Roman"/>
              </a:rPr>
              <a:t>(Nugent, 1992)</a:t>
            </a:r>
            <a:endParaRPr lang="en-CA" sz="2000" dirty="0">
              <a:latin typeface="Calibri"/>
              <a:ea typeface="Calibri"/>
              <a:cs typeface="Times New Roman"/>
            </a:endParaRPr>
          </a:p>
          <a:p>
            <a:pPr marL="342900" lvl="0" indent="-342900">
              <a:lnSpc>
                <a:spcPct val="115000"/>
              </a:lnSpc>
              <a:spcAft>
                <a:spcPts val="1000"/>
              </a:spcAft>
              <a:buFont typeface="Symbol"/>
              <a:buChar char=""/>
            </a:pPr>
            <a:r>
              <a:rPr lang="en-CA" sz="2400" dirty="0">
                <a:latin typeface="Times New Roman"/>
                <a:ea typeface="Calibri"/>
                <a:cs typeface="Times New Roman"/>
              </a:rPr>
              <a:t>A dual modality presentation improves user comprehension and retention.</a:t>
            </a:r>
            <a:endParaRPr lang="en-CA" sz="2000" dirty="0">
              <a:latin typeface="Calibri"/>
              <a:ea typeface="Calibri"/>
              <a:cs typeface="Times New Roman"/>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82824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400955"/>
            <a:ext cx="6512511" cy="1143000"/>
          </a:xfrm>
        </p:spPr>
        <p:txBody>
          <a:bodyPr/>
          <a:lstStyle/>
          <a:p>
            <a:r>
              <a:rPr lang="en-US" dirty="0" smtClean="0"/>
              <a:t>Voice and Text</a:t>
            </a:r>
            <a:endParaRPr lang="en-US" dirty="0"/>
          </a:p>
        </p:txBody>
      </p:sp>
      <p:sp>
        <p:nvSpPr>
          <p:cNvPr id="3" name="Content Placeholder 2"/>
          <p:cNvSpPr>
            <a:spLocks noGrp="1"/>
          </p:cNvSpPr>
          <p:nvPr>
            <p:ph sz="quarter" idx="13"/>
          </p:nvPr>
        </p:nvSpPr>
        <p:spPr>
          <a:xfrm>
            <a:off x="548387" y="890252"/>
            <a:ext cx="6995413" cy="4669436"/>
          </a:xfrm>
        </p:spPr>
        <p:txBody>
          <a:bodyPr>
            <a:normAutofit/>
          </a:bodyPr>
          <a:lstStyle/>
          <a:p>
            <a:r>
              <a:rPr lang="en-CA" sz="2000" b="1" dirty="0">
                <a:ea typeface="Calibri"/>
                <a:cs typeface="Times New Roman"/>
              </a:rPr>
              <a:t>Objective of using voice–overs/ sound and text</a:t>
            </a:r>
            <a:r>
              <a:rPr lang="en-CA" sz="2000" b="1" dirty="0" smtClean="0">
                <a:ea typeface="Calibri"/>
                <a:cs typeface="Times New Roman"/>
              </a:rPr>
              <a:t>:</a:t>
            </a:r>
            <a:endParaRPr lang="en-US" dirty="0" smtClean="0"/>
          </a:p>
          <a:p>
            <a:pPr lvl="1"/>
            <a:r>
              <a:rPr lang="en-US" dirty="0" smtClean="0"/>
              <a:t>To enhance user experience</a:t>
            </a:r>
          </a:p>
          <a:p>
            <a:pPr lvl="1"/>
            <a:r>
              <a:rPr lang="en-US" dirty="0" smtClean="0"/>
              <a:t>To engage and catch the user’s attention</a:t>
            </a:r>
            <a:endParaRPr lang="en-US" dirty="0"/>
          </a:p>
          <a:p>
            <a:r>
              <a:rPr lang="en-US" b="1" dirty="0" smtClean="0"/>
              <a:t>Rationale:</a:t>
            </a:r>
          </a:p>
          <a:p>
            <a:pPr lvl="1">
              <a:lnSpc>
                <a:spcPct val="115000"/>
              </a:lnSpc>
              <a:spcAft>
                <a:spcPts val="1000"/>
              </a:spcAft>
            </a:pPr>
            <a:r>
              <a:rPr lang="en-CA" sz="1800" i="1" dirty="0">
                <a:latin typeface="Times New Roman"/>
                <a:ea typeface="Calibri"/>
                <a:cs typeface="Times New Roman"/>
              </a:rPr>
              <a:t> </a:t>
            </a:r>
            <a:r>
              <a:rPr lang="en-CA" sz="2200" i="1" dirty="0">
                <a:latin typeface="Times New Roman"/>
                <a:ea typeface="Calibri"/>
                <a:cs typeface="Times New Roman"/>
              </a:rPr>
              <a:t>“In contrast to print and audio comparisons, which generally reveal no advantage for dual over single presentations, studies show that adding pictures to print or audio generally increases learning” </a:t>
            </a:r>
            <a:r>
              <a:rPr lang="en-CA" sz="2200" dirty="0">
                <a:latin typeface="Times New Roman"/>
                <a:ea typeface="Calibri"/>
                <a:cs typeface="Times New Roman"/>
              </a:rPr>
              <a:t>(Nugent, 1992</a:t>
            </a:r>
            <a:r>
              <a:rPr lang="en-CA" sz="2200" dirty="0" smtClean="0">
                <a:latin typeface="Times New Roman"/>
                <a:ea typeface="Calibri"/>
                <a:cs typeface="Times New Roman"/>
              </a:rPr>
              <a:t>)</a:t>
            </a:r>
            <a:endParaRPr lang="en-CA" sz="2200" dirty="0" smtClean="0">
              <a:latin typeface="Calibri"/>
              <a:ea typeface="Calibri"/>
              <a:cs typeface="Times New Roman"/>
            </a:endParaRPr>
          </a:p>
          <a:p>
            <a:pPr lvl="1">
              <a:lnSpc>
                <a:spcPct val="115000"/>
              </a:lnSpc>
              <a:spcAft>
                <a:spcPts val="1000"/>
              </a:spcAft>
            </a:pPr>
            <a:r>
              <a:rPr lang="en-CA" sz="2200" dirty="0" smtClean="0">
                <a:latin typeface="Times New Roman"/>
                <a:ea typeface="Calibri"/>
                <a:cs typeface="Times New Roman"/>
              </a:rPr>
              <a:t>A </a:t>
            </a:r>
            <a:r>
              <a:rPr lang="en-CA" sz="2200" dirty="0">
                <a:latin typeface="Times New Roman"/>
                <a:ea typeface="Calibri"/>
                <a:cs typeface="Times New Roman"/>
              </a:rPr>
              <a:t>dual modality presentation improves user comprehension and retention.</a:t>
            </a:r>
            <a:endParaRPr lang="en-CA" sz="2200" dirty="0">
              <a:latin typeface="Calibri"/>
              <a:ea typeface="Calibri"/>
              <a:cs typeface="Times New Roman"/>
            </a:endParaRPr>
          </a:p>
          <a:p>
            <a:endParaRPr lang="en-US" dirty="0" smtClean="0"/>
          </a:p>
          <a:p>
            <a:endParaRPr lang="en-US" dirty="0" smtClean="0"/>
          </a:p>
          <a:p>
            <a:endParaRPr lang="en-US" dirty="0"/>
          </a:p>
        </p:txBody>
      </p:sp>
      <p:pic>
        <p:nvPicPr>
          <p:cNvPr id="4" name="blah stick_figure_blah_blah_blah_500_clr.gif" descr="/Users/robinhalbert/Documents/Presenter graphics/blah stick_figure_blah_blah_blah_500_clr.gif"/>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82290" r="-82290"/>
          <a:stretch>
            <a:fillRect/>
          </a:stretch>
        </p:blipFill>
        <p:spPr>
          <a:xfrm>
            <a:off x="4957896" y="1106707"/>
            <a:ext cx="6091128" cy="3307747"/>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422414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22067" y="612365"/>
            <a:ext cx="6400800" cy="5692611"/>
          </a:xfrm>
        </p:spPr>
        <p:txBody>
          <a:bodyPr>
            <a:normAutofit fontScale="92500" lnSpcReduction="10000"/>
          </a:bodyPr>
          <a:lstStyle/>
          <a:p>
            <a:pPr>
              <a:lnSpc>
                <a:spcPct val="115000"/>
              </a:lnSpc>
              <a:spcAft>
                <a:spcPts val="1000"/>
              </a:spcAft>
            </a:pPr>
            <a:r>
              <a:rPr lang="en-CA" i="1" dirty="0" smtClean="0">
                <a:latin typeface="Times New Roman"/>
                <a:ea typeface="Calibri"/>
                <a:cs typeface="Times New Roman"/>
              </a:rPr>
              <a:t>“</a:t>
            </a:r>
            <a:r>
              <a:rPr lang="en-CA" i="1" dirty="0">
                <a:latin typeface="Times New Roman"/>
                <a:ea typeface="Calibri"/>
                <a:cs typeface="Times New Roman"/>
              </a:rPr>
              <a:t>Flexibility is extremely important to system use since different users may require different degrees of </a:t>
            </a:r>
            <a:r>
              <a:rPr lang="en-CA" i="1" dirty="0" smtClean="0">
                <a:latin typeface="Times New Roman"/>
                <a:ea typeface="Calibri"/>
                <a:cs typeface="Times New Roman"/>
              </a:rPr>
              <a:t>support”  </a:t>
            </a:r>
            <a:r>
              <a:rPr lang="en-CA" dirty="0" smtClean="0">
                <a:latin typeface="Times New Roman"/>
                <a:ea typeface="Calibri"/>
                <a:cs typeface="Times New Roman"/>
              </a:rPr>
              <a:t>(</a:t>
            </a:r>
            <a:r>
              <a:rPr lang="en-CA" sz="1800" dirty="0" err="1">
                <a:latin typeface="Times New Roman"/>
                <a:ea typeface="Calibri"/>
                <a:cs typeface="Times New Roman"/>
              </a:rPr>
              <a:t>Sipior</a:t>
            </a:r>
            <a:r>
              <a:rPr lang="en-CA" sz="1800" dirty="0">
                <a:latin typeface="Times New Roman"/>
                <a:ea typeface="Calibri"/>
                <a:cs typeface="Times New Roman"/>
              </a:rPr>
              <a:t> and </a:t>
            </a:r>
            <a:r>
              <a:rPr lang="en-CA" sz="1800" dirty="0" err="1" smtClean="0">
                <a:latin typeface="Times New Roman"/>
                <a:ea typeface="Calibri"/>
                <a:cs typeface="Times New Roman"/>
              </a:rPr>
              <a:t>Garrity</a:t>
            </a:r>
            <a:r>
              <a:rPr lang="en-CA" sz="1800" dirty="0" smtClean="0">
                <a:solidFill>
                  <a:schemeClr val="tx1"/>
                </a:solidFill>
                <a:latin typeface="Times New Roman"/>
                <a:ea typeface="Calibri"/>
                <a:cs typeface="Times New Roman"/>
              </a:rPr>
              <a:t>, 1992)</a:t>
            </a:r>
          </a:p>
          <a:p>
            <a:pPr lvl="0">
              <a:lnSpc>
                <a:spcPct val="115000"/>
              </a:lnSpc>
              <a:spcAft>
                <a:spcPts val="1000"/>
              </a:spcAft>
            </a:pPr>
            <a:r>
              <a:rPr lang="en-CA" sz="2000" dirty="0">
                <a:latin typeface="Times New Roman"/>
                <a:ea typeface="Calibri"/>
                <a:cs typeface="Times New Roman"/>
              </a:rPr>
              <a:t>A mix of audio and visual components improves attributes such as perception, attention, comprehension, and retention</a:t>
            </a:r>
            <a:r>
              <a:rPr lang="en-CA" sz="2000" dirty="0" smtClean="0">
                <a:latin typeface="Times New Roman"/>
                <a:ea typeface="Calibri"/>
                <a:cs typeface="Times New Roman"/>
              </a:rPr>
              <a:t>.</a:t>
            </a:r>
            <a:endParaRPr lang="en-CA" sz="1800" dirty="0" smtClean="0">
              <a:latin typeface="Calibri"/>
              <a:ea typeface="Calibri"/>
              <a:cs typeface="Times New Roman"/>
            </a:endParaRPr>
          </a:p>
          <a:p>
            <a:pPr>
              <a:lnSpc>
                <a:spcPct val="115000"/>
              </a:lnSpc>
              <a:spcAft>
                <a:spcPts val="1000"/>
              </a:spcAft>
            </a:pPr>
            <a:r>
              <a:rPr lang="en-CA" b="1" i="1" dirty="0">
                <a:solidFill>
                  <a:srgbClr val="000000"/>
                </a:solidFill>
                <a:latin typeface="Times New Roman"/>
                <a:ea typeface="Calibri"/>
                <a:cs typeface="Times New Roman"/>
              </a:rPr>
              <a:t>Research also revealed some Disadvantages </a:t>
            </a:r>
            <a:endParaRPr lang="en-CA" dirty="0" smtClean="0">
              <a:solidFill>
                <a:srgbClr val="000000"/>
              </a:solidFill>
              <a:latin typeface="Calibri"/>
              <a:ea typeface="Calibri"/>
              <a:cs typeface="Times New Roman"/>
            </a:endParaRPr>
          </a:p>
          <a:p>
            <a:pPr lvl="1">
              <a:lnSpc>
                <a:spcPct val="115000"/>
              </a:lnSpc>
              <a:spcAft>
                <a:spcPts val="1000"/>
              </a:spcAft>
            </a:pPr>
            <a:r>
              <a:rPr lang="en-CA" i="1" dirty="0" smtClean="0">
                <a:latin typeface="Times New Roman"/>
                <a:ea typeface="Calibri"/>
                <a:cs typeface="Times New Roman"/>
              </a:rPr>
              <a:t>“</a:t>
            </a:r>
            <a:r>
              <a:rPr lang="en-CA" i="1" dirty="0">
                <a:latin typeface="Times New Roman"/>
                <a:ea typeface="Calibri"/>
                <a:cs typeface="Times New Roman"/>
              </a:rPr>
              <a:t>a special consideration for video (and spoken audio) is that any narration may lead to difficulty for international users as well as for users with a </a:t>
            </a:r>
            <a:r>
              <a:rPr lang="en-CA" i="1" dirty="0" smtClean="0">
                <a:latin typeface="Times New Roman"/>
                <a:ea typeface="Calibri"/>
                <a:cs typeface="Times New Roman"/>
              </a:rPr>
              <a:t>hearing disability” </a:t>
            </a:r>
            <a:r>
              <a:rPr lang="en-CA" dirty="0" smtClean="0">
                <a:latin typeface="Times New Roman"/>
                <a:ea typeface="Calibri"/>
                <a:cs typeface="Times New Roman"/>
              </a:rPr>
              <a:t> </a:t>
            </a:r>
            <a:r>
              <a:rPr lang="en-CA" sz="1600" dirty="0" smtClean="0">
                <a:latin typeface="Times New Roman"/>
                <a:ea typeface="Calibri"/>
                <a:cs typeface="Times New Roman"/>
              </a:rPr>
              <a:t>(Nielsen, 1995)</a:t>
            </a:r>
            <a:endParaRPr lang="en-CA" sz="1600" dirty="0">
              <a:latin typeface="Calibri"/>
              <a:ea typeface="Calibri"/>
              <a:cs typeface="Times New Roman"/>
            </a:endParaRPr>
          </a:p>
          <a:p>
            <a:pPr>
              <a:lnSpc>
                <a:spcPct val="115000"/>
              </a:lnSpc>
              <a:spcAft>
                <a:spcPts val="1000"/>
              </a:spcAft>
            </a:pPr>
            <a:r>
              <a:rPr lang="en-CA" b="1" dirty="0" smtClean="0">
                <a:latin typeface="Times New Roman"/>
                <a:ea typeface="Calibri"/>
                <a:cs typeface="Times New Roman"/>
              </a:rPr>
              <a:t>Decision made:</a:t>
            </a:r>
            <a:endParaRPr lang="en-CA" sz="2000" dirty="0" smtClean="0">
              <a:latin typeface="Calibri"/>
              <a:ea typeface="Calibri"/>
              <a:cs typeface="Times New Roman"/>
            </a:endParaRPr>
          </a:p>
          <a:p>
            <a:pPr lvl="1">
              <a:lnSpc>
                <a:spcPct val="115000"/>
              </a:lnSpc>
              <a:spcAft>
                <a:spcPts val="1000"/>
              </a:spcAft>
            </a:pPr>
            <a:r>
              <a:rPr lang="en-CA" dirty="0" smtClean="0">
                <a:latin typeface="Times New Roman"/>
                <a:ea typeface="Calibri"/>
                <a:cs typeface="Times New Roman"/>
              </a:rPr>
              <a:t>a </a:t>
            </a:r>
            <a:r>
              <a:rPr lang="en-CA" dirty="0">
                <a:latin typeface="Times New Roman"/>
                <a:ea typeface="Calibri"/>
                <a:cs typeface="Times New Roman"/>
              </a:rPr>
              <a:t>combination of </a:t>
            </a:r>
            <a:r>
              <a:rPr lang="en-CA" dirty="0" smtClean="0">
                <a:latin typeface="Times New Roman"/>
                <a:ea typeface="Calibri"/>
                <a:cs typeface="Times New Roman"/>
              </a:rPr>
              <a:t>voice and</a:t>
            </a:r>
            <a:endParaRPr lang="en-CA" sz="1400" dirty="0">
              <a:latin typeface="Calibri"/>
              <a:ea typeface="Calibri"/>
              <a:cs typeface="Times New Roman"/>
            </a:endParaRPr>
          </a:p>
          <a:p>
            <a:pPr lvl="1">
              <a:lnSpc>
                <a:spcPct val="115000"/>
              </a:lnSpc>
              <a:spcAft>
                <a:spcPts val="1000"/>
              </a:spcAft>
            </a:pPr>
            <a:r>
              <a:rPr lang="en-CA" dirty="0" smtClean="0">
                <a:latin typeface="Times New Roman"/>
                <a:ea typeface="Calibri"/>
                <a:cs typeface="Times New Roman"/>
              </a:rPr>
              <a:t>use </a:t>
            </a:r>
            <a:r>
              <a:rPr lang="en-CA" dirty="0">
                <a:latin typeface="Times New Roman"/>
                <a:ea typeface="Calibri"/>
                <a:cs typeface="Times New Roman"/>
              </a:rPr>
              <a:t>of simple text along with graphics and icons. </a:t>
            </a:r>
          </a:p>
          <a:p>
            <a:endParaRPr lang="en-US" dirty="0"/>
          </a:p>
        </p:txBody>
      </p:sp>
      <p:grpSp>
        <p:nvGrpSpPr>
          <p:cNvPr id="8" name="Group 7"/>
          <p:cNvGrpSpPr/>
          <p:nvPr/>
        </p:nvGrpSpPr>
        <p:grpSpPr>
          <a:xfrm>
            <a:off x="5535847" y="3333532"/>
            <a:ext cx="3340898" cy="3340898"/>
            <a:chOff x="5873351" y="2568044"/>
            <a:chExt cx="3340898" cy="3340898"/>
          </a:xfrm>
        </p:grpSpPr>
        <p:pic>
          <p:nvPicPr>
            <p:cNvPr id="4" name="direction figures_look_direction_sign_800_clr.png" descr="/Users/robinhalbert/Documents/Presenter graphics/direction figures_look_direction_sign_800_clr.png"/>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5873351" y="2568044"/>
              <a:ext cx="3340898" cy="3340898"/>
            </a:xfrm>
            <a:prstGeom prst="rect">
              <a:avLst/>
            </a:prstGeom>
          </p:spPr>
        </p:pic>
        <p:sp>
          <p:nvSpPr>
            <p:cNvPr id="5" name="TextBox 4"/>
            <p:cNvSpPr txBox="1"/>
            <p:nvPr/>
          </p:nvSpPr>
          <p:spPr>
            <a:xfrm rot="21414367">
              <a:off x="6223920" y="3210051"/>
              <a:ext cx="1367588" cy="276999"/>
            </a:xfrm>
            <a:prstGeom prst="rect">
              <a:avLst/>
            </a:prstGeom>
            <a:noFill/>
          </p:spPr>
          <p:txBody>
            <a:bodyPr wrap="square" rtlCol="0">
              <a:spAutoFit/>
            </a:bodyPr>
            <a:lstStyle/>
            <a:p>
              <a:r>
                <a:rPr lang="en-US" sz="1200" dirty="0" smtClean="0"/>
                <a:t>Text and Voice</a:t>
              </a:r>
              <a:endParaRPr lang="en-US" sz="1200" dirty="0"/>
            </a:p>
          </p:txBody>
        </p:sp>
        <p:sp>
          <p:nvSpPr>
            <p:cNvPr id="6" name="TextBox 5"/>
            <p:cNvSpPr txBox="1"/>
            <p:nvPr/>
          </p:nvSpPr>
          <p:spPr>
            <a:xfrm>
              <a:off x="7827639" y="2964078"/>
              <a:ext cx="1060579" cy="276999"/>
            </a:xfrm>
            <a:prstGeom prst="rect">
              <a:avLst/>
            </a:prstGeom>
            <a:noFill/>
          </p:spPr>
          <p:txBody>
            <a:bodyPr wrap="square" rtlCol="0">
              <a:spAutoFit/>
            </a:bodyPr>
            <a:lstStyle/>
            <a:p>
              <a:r>
                <a:rPr lang="en-US" sz="1200" dirty="0" smtClean="0"/>
                <a:t>Voice</a:t>
              </a:r>
              <a:endParaRPr lang="en-US" sz="1200" dirty="0"/>
            </a:p>
          </p:txBody>
        </p:sp>
        <p:sp>
          <p:nvSpPr>
            <p:cNvPr id="7" name="TextBox 6"/>
            <p:cNvSpPr txBox="1"/>
            <p:nvPr/>
          </p:nvSpPr>
          <p:spPr>
            <a:xfrm rot="20520302">
              <a:off x="7494353" y="3208924"/>
              <a:ext cx="1367588" cy="276999"/>
            </a:xfrm>
            <a:prstGeom prst="rect">
              <a:avLst/>
            </a:prstGeom>
            <a:noFill/>
          </p:spPr>
          <p:txBody>
            <a:bodyPr wrap="square" rtlCol="0">
              <a:spAutoFit/>
            </a:bodyPr>
            <a:lstStyle/>
            <a:p>
              <a:r>
                <a:rPr lang="en-US" sz="1200" dirty="0" smtClean="0"/>
                <a:t>Text</a:t>
              </a:r>
              <a:endParaRPr lang="en-US" sz="1200" dirty="0"/>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92030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53984" y="5032063"/>
            <a:ext cx="6512511" cy="1143000"/>
          </a:xfrm>
        </p:spPr>
        <p:txBody>
          <a:bodyPr/>
          <a:lstStyle/>
          <a:p>
            <a:r>
              <a:rPr lang="en-US" dirty="0" err="1" smtClean="0"/>
              <a:t>Colour</a:t>
            </a:r>
            <a:r>
              <a:rPr lang="en-US" dirty="0" smtClean="0"/>
              <a:t> and Graphics</a:t>
            </a:r>
            <a:endParaRPr lang="en-US" dirty="0"/>
          </a:p>
        </p:txBody>
      </p:sp>
      <p:sp>
        <p:nvSpPr>
          <p:cNvPr id="3" name="Content Placeholder 2"/>
          <p:cNvSpPr>
            <a:spLocks noGrp="1"/>
          </p:cNvSpPr>
          <p:nvPr>
            <p:ph sz="quarter" idx="13"/>
          </p:nvPr>
        </p:nvSpPr>
        <p:spPr>
          <a:xfrm>
            <a:off x="1143000" y="855193"/>
            <a:ext cx="6400800" cy="3921013"/>
          </a:xfrm>
        </p:spPr>
        <p:txBody>
          <a:bodyPr>
            <a:normAutofit fontScale="92500" lnSpcReduction="20000"/>
          </a:bodyPr>
          <a:lstStyle/>
          <a:p>
            <a:r>
              <a:rPr lang="en-US" b="1" dirty="0"/>
              <a:t>Facilitate learning rather than distract</a:t>
            </a:r>
          </a:p>
          <a:p>
            <a:pPr>
              <a:buNone/>
            </a:pPr>
            <a:endParaRPr lang="en-US" dirty="0"/>
          </a:p>
          <a:p>
            <a:pPr lvl="2"/>
            <a:r>
              <a:rPr lang="en-US" dirty="0" smtClean="0"/>
              <a:t>Figure familiarity </a:t>
            </a:r>
            <a:r>
              <a:rPr lang="en-US" dirty="0"/>
              <a:t>and consistency</a:t>
            </a:r>
          </a:p>
          <a:p>
            <a:pPr lvl="2"/>
            <a:endParaRPr lang="en-US" dirty="0"/>
          </a:p>
          <a:p>
            <a:pPr lvl="2"/>
            <a:r>
              <a:rPr lang="en-US" dirty="0">
                <a:sym typeface="Wingdings"/>
              </a:rPr>
              <a:t>Clear, recognizable, transferable, simple shapes, </a:t>
            </a:r>
          </a:p>
          <a:p>
            <a:pPr lvl="2">
              <a:buNone/>
            </a:pPr>
            <a:r>
              <a:rPr lang="en-US" dirty="0">
                <a:sym typeface="Wingdings"/>
              </a:rPr>
              <a:t>   symmetry or balance of positioning</a:t>
            </a:r>
          </a:p>
          <a:p>
            <a:pPr lvl="2"/>
            <a:endParaRPr lang="en-US" dirty="0">
              <a:sym typeface="Wingdings"/>
            </a:endParaRPr>
          </a:p>
          <a:p>
            <a:pPr lvl="2"/>
            <a:r>
              <a:rPr lang="en-US" dirty="0"/>
              <a:t>Coordinated color palette and background </a:t>
            </a:r>
          </a:p>
          <a:p>
            <a:pPr lvl="2">
              <a:buNone/>
            </a:pPr>
            <a:r>
              <a:rPr lang="en-US" dirty="0"/>
              <a:t>   contrast  </a:t>
            </a:r>
          </a:p>
          <a:p>
            <a:pPr lvl="2"/>
            <a:endParaRPr lang="en-US" dirty="0"/>
          </a:p>
          <a:p>
            <a:pPr lvl="2"/>
            <a:r>
              <a:rPr lang="en-US" dirty="0"/>
              <a:t>Text without button surround: </a:t>
            </a:r>
          </a:p>
          <a:p>
            <a:pPr lvl="2">
              <a:buNone/>
            </a:pPr>
            <a:r>
              <a:rPr lang="en-US" dirty="0"/>
              <a:t>   simplified, less cluttered</a:t>
            </a:r>
          </a:p>
        </p:txBody>
      </p:sp>
      <p:pic>
        <p:nvPicPr>
          <p:cNvPr id="6" name="Picture 5" descr="check_mark_blue_400_clr.png"/>
          <p:cNvPicPr>
            <a:picLocks noChangeAspect="1"/>
          </p:cNvPicPr>
          <p:nvPr/>
        </p:nvPicPr>
        <p:blipFill>
          <a:blip r:embed="rId3"/>
          <a:stretch>
            <a:fillRect/>
          </a:stretch>
        </p:blipFill>
        <p:spPr>
          <a:xfrm>
            <a:off x="6526817" y="2836863"/>
            <a:ext cx="455613" cy="771054"/>
          </a:xfrm>
          <a:prstGeom prst="rect">
            <a:avLst/>
          </a:prstGeom>
        </p:spPr>
      </p:pic>
      <p:pic>
        <p:nvPicPr>
          <p:cNvPr id="7" name="Picture 6" descr="house_block_outline_400_clr.png"/>
          <p:cNvPicPr>
            <a:picLocks noChangeAspect="1"/>
          </p:cNvPicPr>
          <p:nvPr/>
        </p:nvPicPr>
        <p:blipFill>
          <a:blip r:embed="rId4"/>
          <a:stretch>
            <a:fillRect/>
          </a:stretch>
        </p:blipFill>
        <p:spPr>
          <a:xfrm>
            <a:off x="7114388" y="3008791"/>
            <a:ext cx="556744" cy="487152"/>
          </a:xfrm>
          <a:prstGeom prst="rect">
            <a:avLst/>
          </a:prstGeom>
        </p:spPr>
      </p:pic>
      <p:pic>
        <p:nvPicPr>
          <p:cNvPr id="8" name="Picture 7" descr="world_screens_connected_pc_400_clr.png"/>
          <p:cNvPicPr>
            <a:picLocks noChangeAspect="1"/>
          </p:cNvPicPr>
          <p:nvPr/>
        </p:nvPicPr>
        <p:blipFill>
          <a:blip r:embed="rId5"/>
          <a:stretch>
            <a:fillRect/>
          </a:stretch>
        </p:blipFill>
        <p:spPr>
          <a:xfrm>
            <a:off x="7916652" y="3034191"/>
            <a:ext cx="612770" cy="487152"/>
          </a:xfrm>
          <a:prstGeom prst="rect">
            <a:avLst/>
          </a:prstGeom>
        </p:spPr>
      </p:pic>
      <p:pic>
        <p:nvPicPr>
          <p:cNvPr id="9" name="Picture 8" descr="FigureEraserpencil.png"/>
          <p:cNvPicPr>
            <a:picLocks noChangeAspect="1"/>
          </p:cNvPicPr>
          <p:nvPr/>
        </p:nvPicPr>
        <p:blipFill>
          <a:blip r:embed="rId6"/>
          <a:stretch>
            <a:fillRect/>
          </a:stretch>
        </p:blipFill>
        <p:spPr>
          <a:xfrm>
            <a:off x="7939721" y="855193"/>
            <a:ext cx="612474" cy="1224947"/>
          </a:xfrm>
          <a:prstGeom prst="rect">
            <a:avLst/>
          </a:prstGeom>
        </p:spPr>
      </p:pic>
      <p:pic>
        <p:nvPicPr>
          <p:cNvPr id="10" name="Picture 9" descr="FigureCamera.png"/>
          <p:cNvPicPr>
            <a:picLocks noChangeAspect="1"/>
          </p:cNvPicPr>
          <p:nvPr/>
        </p:nvPicPr>
        <p:blipFill>
          <a:blip r:embed="rId7"/>
          <a:stretch>
            <a:fillRect/>
          </a:stretch>
        </p:blipFill>
        <p:spPr>
          <a:xfrm>
            <a:off x="7055541" y="1158803"/>
            <a:ext cx="714036" cy="921337"/>
          </a:xfrm>
          <a:prstGeom prst="rect">
            <a:avLst/>
          </a:prstGeom>
        </p:spPr>
      </p:pic>
      <p:pic>
        <p:nvPicPr>
          <p:cNvPr id="11" name="Picture 10" descr="TextButton.png"/>
          <p:cNvPicPr>
            <a:picLocks noChangeAspect="1"/>
          </p:cNvPicPr>
          <p:nvPr/>
        </p:nvPicPr>
        <p:blipFill>
          <a:blip r:embed="rId8"/>
          <a:stretch>
            <a:fillRect/>
          </a:stretch>
        </p:blipFill>
        <p:spPr>
          <a:xfrm>
            <a:off x="7392760" y="3836517"/>
            <a:ext cx="669968" cy="751719"/>
          </a:xfrm>
          <a:prstGeom prst="rect">
            <a:avLst/>
          </a:prstGeom>
        </p:spPr>
      </p:pic>
      <p:pic>
        <p:nvPicPr>
          <p:cNvPr id="12" name="Picture 11" descr="::Downloads:Milky 2:Icons:64:124.png"/>
          <p:cNvPicPr/>
          <p:nvPr/>
        </p:nvPicPr>
        <p:blipFill>
          <a:blip r:embed="rId9"/>
          <a:srcRect/>
          <a:stretch>
            <a:fillRect/>
          </a:stretch>
        </p:blipFill>
        <p:spPr bwMode="auto">
          <a:xfrm>
            <a:off x="7140086" y="2138209"/>
            <a:ext cx="472199" cy="499913"/>
          </a:xfrm>
          <a:prstGeom prst="rect">
            <a:avLst/>
          </a:prstGeom>
          <a:noFill/>
          <a:ln w="9525">
            <a:noFill/>
            <a:miter lim="800000"/>
            <a:headEnd/>
            <a:tailEnd/>
          </a:ln>
        </p:spPr>
      </p:pic>
      <p:pic>
        <p:nvPicPr>
          <p:cNvPr id="13" name="Picture 12" descr="::Downloads:Milky 2:Icons:64:125.png"/>
          <p:cNvPicPr/>
          <p:nvPr/>
        </p:nvPicPr>
        <p:blipFill>
          <a:blip r:embed="rId10"/>
          <a:srcRect/>
          <a:stretch>
            <a:fillRect/>
          </a:stretch>
        </p:blipFill>
        <p:spPr bwMode="auto">
          <a:xfrm>
            <a:off x="7893879" y="2080140"/>
            <a:ext cx="635543" cy="557982"/>
          </a:xfrm>
          <a:prstGeom prst="rect">
            <a:avLst/>
          </a:prstGeom>
          <a:noFill/>
          <a:ln w="9525">
            <a:noFill/>
            <a:miter lim="800000"/>
            <a:headEnd/>
            <a:tailEnd/>
          </a:ln>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2464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969068"/>
            <a:ext cx="6512511" cy="1143000"/>
          </a:xfrm>
        </p:spPr>
        <p:txBody>
          <a:bodyPr/>
          <a:lstStyle/>
          <a:p>
            <a:r>
              <a:rPr lang="en-US" dirty="0" smtClean="0"/>
              <a:t>Segment Length</a:t>
            </a:r>
            <a:endParaRPr lang="en-US" dirty="0"/>
          </a:p>
        </p:txBody>
      </p:sp>
      <p:sp>
        <p:nvSpPr>
          <p:cNvPr id="3" name="Content Placeholder 2"/>
          <p:cNvSpPr>
            <a:spLocks noGrp="1"/>
          </p:cNvSpPr>
          <p:nvPr>
            <p:ph sz="quarter" idx="13"/>
          </p:nvPr>
        </p:nvSpPr>
        <p:spPr>
          <a:xfrm>
            <a:off x="902707" y="742274"/>
            <a:ext cx="6400800" cy="3936296"/>
          </a:xfrm>
        </p:spPr>
        <p:txBody>
          <a:bodyPr>
            <a:normAutofit fontScale="92500" lnSpcReduction="10000"/>
          </a:bodyPr>
          <a:lstStyle/>
          <a:p>
            <a:pPr>
              <a:spcAft>
                <a:spcPts val="900"/>
              </a:spcAft>
            </a:pPr>
            <a:r>
              <a:rPr lang="en-US" dirty="0"/>
              <a:t>Episodic nature of memory – Mayes &amp; Roberts (2001) – visual information most salient</a:t>
            </a:r>
          </a:p>
          <a:p>
            <a:pPr>
              <a:spcAft>
                <a:spcPts val="900"/>
              </a:spcAft>
            </a:pPr>
            <a:r>
              <a:rPr lang="en-US" dirty="0"/>
              <a:t>Optimal web video episode length – Nielsen (2005) - keep it short, less than one minute</a:t>
            </a:r>
          </a:p>
          <a:p>
            <a:pPr>
              <a:spcAft>
                <a:spcPts val="900"/>
              </a:spcAft>
            </a:pPr>
            <a:r>
              <a:rPr lang="en-US" dirty="0"/>
              <a:t>Google </a:t>
            </a:r>
            <a:r>
              <a:rPr lang="en-US" dirty="0" err="1"/>
              <a:t>Sketchup</a:t>
            </a:r>
            <a:r>
              <a:rPr lang="en-US" dirty="0"/>
              <a:t> and Adobe tutorials – one to eight minute lengths</a:t>
            </a:r>
          </a:p>
          <a:p>
            <a:pPr>
              <a:spcAft>
                <a:spcPts val="900"/>
              </a:spcAft>
            </a:pPr>
            <a:r>
              <a:rPr lang="en-US" dirty="0"/>
              <a:t>Czerwinski &amp; Horvitz (2002) – let a previous task item fade from memory before introducing a new one</a:t>
            </a:r>
          </a:p>
          <a:p>
            <a:pPr>
              <a:spcAft>
                <a:spcPts val="900"/>
              </a:spcAft>
            </a:pPr>
            <a:r>
              <a:rPr lang="en-US" dirty="0"/>
              <a:t>An issue of length or amount of information required to perform a task?</a:t>
            </a:r>
          </a:p>
        </p:txBody>
      </p:sp>
      <p:sp>
        <p:nvSpPr>
          <p:cNvPr id="4" name="TextBox 3"/>
          <p:cNvSpPr txBox="1"/>
          <p:nvPr/>
        </p:nvSpPr>
        <p:spPr>
          <a:xfrm>
            <a:off x="1284370" y="5878795"/>
            <a:ext cx="184666" cy="369332"/>
          </a:xfrm>
          <a:prstGeom prst="rect">
            <a:avLst/>
          </a:prstGeom>
          <a:noFill/>
        </p:spPr>
        <p:txBody>
          <a:bodyPr wrap="none" rtlCol="0">
            <a:spAutoFit/>
          </a:bodyPr>
          <a:lstStyle/>
          <a:p>
            <a:endParaRPr lang="en-US" dirty="0"/>
          </a:p>
        </p:txBody>
      </p:sp>
      <p:pic>
        <p:nvPicPr>
          <p:cNvPr id="7" name="time juggling.gif" descr="/Users/robinhalbert/Documents/Presenter graphics/time juggling.gif"/>
          <p:cNvPicPr>
            <a:picLocks noChangeAspect="1"/>
          </p:cNvPicPr>
          <p:nvPr/>
        </p:nvPicPr>
        <p:blipFill>
          <a:blip r:embed="rId2" r:link="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6925630" y="1502014"/>
            <a:ext cx="1905934" cy="3176556"/>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4508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pstream">
  <a:themeElements>
    <a:clrScheme name="Custom 6">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000100"/>
      </a:hlink>
      <a:folHlink>
        <a:srgbClr val="000102"/>
      </a:folHlink>
    </a:clrScheme>
    <a:fontScheme name="Slipstream">
      <a:majorFont>
        <a:latin typeface="Trebuchet MS"/>
        <a:ea typeface=""/>
        <a:cs typeface=""/>
        <a:font script="Jpan" typeface="ＭＳ ゴシック"/>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Slipstream.thmx</Template>
  <TotalTime>519</TotalTime>
  <Words>2592</Words>
  <Application>Microsoft Macintosh PowerPoint</Application>
  <PresentationFormat>On-screen Show (4:3)</PresentationFormat>
  <Paragraphs>170</Paragraphs>
  <Slides>17</Slides>
  <Notes>2</Notes>
  <HiddenSlides>0</HiddenSlides>
  <MMClips>3</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Slipstream</vt:lpstr>
      <vt:lpstr> Production Paper Summary</vt:lpstr>
      <vt:lpstr>Background</vt:lpstr>
      <vt:lpstr>Design Decisions</vt:lpstr>
      <vt:lpstr>Design Decisions</vt:lpstr>
      <vt:lpstr>Voice and Text</vt:lpstr>
      <vt:lpstr>Voice and Text</vt:lpstr>
      <vt:lpstr>Slide 7</vt:lpstr>
      <vt:lpstr>Colour and Graphics</vt:lpstr>
      <vt:lpstr>Segment Length</vt:lpstr>
      <vt:lpstr>Assessment of Learning</vt:lpstr>
      <vt:lpstr>Static Graphic/Text</vt:lpstr>
      <vt:lpstr>Animations</vt:lpstr>
      <vt:lpstr>Animating ‘Jings’</vt:lpstr>
      <vt:lpstr>Stop Action Animation</vt:lpstr>
      <vt:lpstr>Word, Jing, Pinpoint, Camtasia</vt:lpstr>
      <vt:lpstr>Questions?</vt:lpstr>
      <vt:lpstr>References</vt:lpstr>
    </vt:vector>
  </TitlesOfParts>
  <Manager/>
  <Company>CBE</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Production Paper Summary</dc:title>
  <dc:subject/>
  <dc:creator>Robin Halbert</dc:creator>
  <cp:keywords/>
  <dc:description/>
  <cp:lastModifiedBy>Jeannette Jackson</cp:lastModifiedBy>
  <cp:revision>39</cp:revision>
  <dcterms:created xsi:type="dcterms:W3CDTF">2011-02-27T02:16:09Z</dcterms:created>
  <dcterms:modified xsi:type="dcterms:W3CDTF">2011-02-27T02:17:27Z</dcterms:modified>
  <cp:category/>
</cp:coreProperties>
</file>